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86" r:id="rId2"/>
    <p:sldId id="293" r:id="rId3"/>
    <p:sldId id="312" r:id="rId4"/>
    <p:sldId id="313" r:id="rId5"/>
    <p:sldId id="262" r:id="rId6"/>
    <p:sldId id="314" r:id="rId7"/>
    <p:sldId id="316" r:id="rId8"/>
    <p:sldId id="296" r:id="rId9"/>
    <p:sldId id="268" r:id="rId10"/>
    <p:sldId id="295" r:id="rId11"/>
    <p:sldId id="294" r:id="rId12"/>
    <p:sldId id="279" r:id="rId13"/>
    <p:sldId id="302" r:id="rId14"/>
    <p:sldId id="319" r:id="rId15"/>
    <p:sldId id="297" r:id="rId16"/>
    <p:sldId id="270" r:id="rId17"/>
    <p:sldId id="315" r:id="rId18"/>
    <p:sldId id="317" r:id="rId19"/>
    <p:sldId id="298" r:id="rId20"/>
    <p:sldId id="299" r:id="rId21"/>
    <p:sldId id="303" r:id="rId22"/>
    <p:sldId id="304" r:id="rId23"/>
    <p:sldId id="305" r:id="rId24"/>
    <p:sldId id="301" r:id="rId25"/>
    <p:sldId id="300" r:id="rId26"/>
    <p:sldId id="321" r:id="rId27"/>
    <p:sldId id="310" r:id="rId28"/>
    <p:sldId id="31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01" autoAdjust="0"/>
    <p:restoredTop sz="94709"/>
  </p:normalViewPr>
  <p:slideViewPr>
    <p:cSldViewPr snapToGrid="0" snapToObjects="1">
      <p:cViewPr varScale="1">
        <p:scale>
          <a:sx n="86" d="100"/>
          <a:sy n="86" d="100"/>
        </p:scale>
        <p:origin x="2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accent3"/>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CF4-A04B-A65A-683FCE11CD28}"/>
            </c:ext>
          </c:extLst>
        </c:ser>
        <c:ser>
          <c:idx val="1"/>
          <c:order val="1"/>
          <c:tx>
            <c:strRef>
              <c:f>Sheet1!$C$1</c:f>
              <c:strCache>
                <c:ptCount val="1"/>
                <c:pt idx="0">
                  <c:v>Series 2</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CF4-A04B-A65A-683FCE11CD28}"/>
            </c:ext>
          </c:extLst>
        </c:ser>
        <c:ser>
          <c:idx val="2"/>
          <c:order val="2"/>
          <c:tx>
            <c:strRef>
              <c:f>Sheet1!$D$1</c:f>
              <c:strCache>
                <c:ptCount val="1"/>
                <c:pt idx="0">
                  <c:v>Series 3</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6</c:v>
                </c:pt>
                <c:pt idx="1">
                  <c:v>2</c:v>
                </c:pt>
                <c:pt idx="2">
                  <c:v>3</c:v>
                </c:pt>
                <c:pt idx="3">
                  <c:v>5</c:v>
                </c:pt>
              </c:numCache>
            </c:numRef>
          </c:val>
          <c:smooth val="0"/>
          <c:extLst>
            <c:ext xmlns:c16="http://schemas.microsoft.com/office/drawing/2014/chart" uri="{C3380CC4-5D6E-409C-BE32-E72D297353CC}">
              <c16:uniqueId val="{00000002-7CF4-A04B-A65A-683FCE11CD28}"/>
            </c:ext>
          </c:extLst>
        </c:ser>
        <c:dLbls>
          <c:showLegendKey val="0"/>
          <c:showVal val="0"/>
          <c:showCatName val="0"/>
          <c:showSerName val="0"/>
          <c:showPercent val="0"/>
          <c:showBubbleSize val="0"/>
        </c:dLbls>
        <c:marker val="1"/>
        <c:smooth val="0"/>
        <c:axId val="276487087"/>
        <c:axId val="296586031"/>
      </c:lineChart>
      <c:catAx>
        <c:axId val="27648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586031"/>
        <c:crosses val="autoZero"/>
        <c:auto val="1"/>
        <c:lblAlgn val="ctr"/>
        <c:lblOffset val="100"/>
        <c:noMultiLvlLbl val="0"/>
      </c:catAx>
      <c:valAx>
        <c:axId val="296586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487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2A330-613E-42EC-8B4B-3027AEEEF60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EBEBBCF-9EE9-4639-9F0E-AB603666EA31}">
      <dgm:prSet phldrT="[Text]" custT="1"/>
      <dgm:spPr>
        <a:solidFill>
          <a:schemeClr val="accent6">
            <a:lumMod val="25000"/>
          </a:schemeClr>
        </a:solidFill>
        <a:ln>
          <a:solidFill>
            <a:schemeClr val="accent6">
              <a:lumMod val="25000"/>
            </a:schemeClr>
          </a:solidFill>
        </a:ln>
      </dgm:spPr>
      <dgm:t>
        <a:bodyPr/>
        <a:lstStyle/>
        <a:p>
          <a:r>
            <a:rPr lang="en-US" sz="1000" b="1" dirty="0"/>
            <a:t>Giving Oral Sex: </a:t>
          </a:r>
        </a:p>
        <a:p>
          <a:r>
            <a:rPr lang="en-US" sz="1400" b="1" dirty="0"/>
            <a:t>1 in 2,500</a:t>
          </a:r>
        </a:p>
        <a:p>
          <a:r>
            <a:rPr lang="en-US" sz="1000" b="1" dirty="0"/>
            <a:t>(0.04%)</a:t>
          </a:r>
        </a:p>
      </dgm:t>
    </dgm:pt>
    <dgm:pt modelId="{D1421834-3A06-49C4-88DB-329DDF14EE65}" type="parTrans" cxnId="{7E91DEF3-C905-4AC6-A598-2535250E02D3}">
      <dgm:prSet/>
      <dgm:spPr/>
      <dgm:t>
        <a:bodyPr/>
        <a:lstStyle/>
        <a:p>
          <a:endParaRPr lang="en-US"/>
        </a:p>
      </dgm:t>
    </dgm:pt>
    <dgm:pt modelId="{58F473A0-1CB5-4BDA-AC2F-CAD6D6257550}" type="sibTrans" cxnId="{7E91DEF3-C905-4AC6-A598-2535250E02D3}">
      <dgm:prSet/>
      <dgm:spPr/>
      <dgm:t>
        <a:bodyPr/>
        <a:lstStyle/>
        <a:p>
          <a:endParaRPr lang="en-US"/>
        </a:p>
      </dgm:t>
    </dgm:pt>
    <dgm:pt modelId="{901EAED6-D513-466E-9FCA-D70C2A996932}">
      <dgm:prSet phldrT="[Text]" custT="1"/>
      <dgm:spPr>
        <a:solidFill>
          <a:schemeClr val="bg2">
            <a:lumMod val="75000"/>
          </a:schemeClr>
        </a:solidFill>
        <a:ln>
          <a:solidFill>
            <a:schemeClr val="accent6">
              <a:lumMod val="25000"/>
            </a:schemeClr>
          </a:solidFill>
        </a:ln>
      </dgm:spPr>
      <dgm:t>
        <a:bodyPr/>
        <a:lstStyle/>
        <a:p>
          <a:r>
            <a:rPr lang="en-US" sz="1000" b="1" dirty="0"/>
            <a:t>Anal Sex</a:t>
          </a:r>
        </a:p>
        <a:p>
          <a:r>
            <a:rPr lang="en-US" sz="1000" b="1" dirty="0"/>
            <a:t> (Negative Bottom)</a:t>
          </a:r>
        </a:p>
        <a:p>
          <a:r>
            <a:rPr lang="en-US" sz="1000" b="1" dirty="0"/>
            <a:t>Ejaculates Inside</a:t>
          </a:r>
        </a:p>
        <a:p>
          <a:r>
            <a:rPr lang="en-US" sz="1400" b="1" dirty="0"/>
            <a:t>1 in 70</a:t>
          </a:r>
        </a:p>
        <a:p>
          <a:r>
            <a:rPr lang="en-US" sz="1000" b="1" dirty="0"/>
            <a:t>(1.43%)</a:t>
          </a:r>
        </a:p>
      </dgm:t>
    </dgm:pt>
    <dgm:pt modelId="{30019457-0B01-471A-9CA3-38B9B8BA5B23}" type="parTrans" cxnId="{A7842420-9E60-4358-8AC8-A65F62DBB2ED}">
      <dgm:prSet/>
      <dgm:spPr/>
      <dgm:t>
        <a:bodyPr/>
        <a:lstStyle/>
        <a:p>
          <a:endParaRPr lang="en-US"/>
        </a:p>
      </dgm:t>
    </dgm:pt>
    <dgm:pt modelId="{5D636265-E0D6-4D69-8540-46365FE6FC99}" type="sibTrans" cxnId="{A7842420-9E60-4358-8AC8-A65F62DBB2ED}">
      <dgm:prSet/>
      <dgm:spPr/>
      <dgm:t>
        <a:bodyPr/>
        <a:lstStyle/>
        <a:p>
          <a:endParaRPr lang="en-US"/>
        </a:p>
      </dgm:t>
    </dgm:pt>
    <dgm:pt modelId="{5AA30DA0-BCA1-456F-B703-325664EEC3B4}">
      <dgm:prSet phldrT="[Text]" custT="1"/>
      <dgm:spPr>
        <a:solidFill>
          <a:srgbClr val="FFC000"/>
        </a:solidFill>
        <a:ln>
          <a:solidFill>
            <a:schemeClr val="accent6">
              <a:lumMod val="25000"/>
            </a:schemeClr>
          </a:solidFill>
        </a:ln>
      </dgm:spPr>
      <dgm:t>
        <a:bodyPr/>
        <a:lstStyle/>
        <a:p>
          <a:r>
            <a:rPr lang="en-US" sz="1000" b="1" dirty="0"/>
            <a:t>Sharing a Needle</a:t>
          </a:r>
        </a:p>
        <a:p>
          <a:r>
            <a:rPr lang="en-US" sz="1400" b="1" dirty="0"/>
            <a:t>1 in 149</a:t>
          </a:r>
        </a:p>
        <a:p>
          <a:r>
            <a:rPr lang="en-US" sz="1000" b="1" dirty="0"/>
            <a:t>(0.67%)</a:t>
          </a:r>
        </a:p>
      </dgm:t>
    </dgm:pt>
    <dgm:pt modelId="{FB196B1A-BDA2-4643-8960-20C58F4F07BD}" type="parTrans" cxnId="{E3956F16-760E-4EA8-81D7-350F826C7147}">
      <dgm:prSet/>
      <dgm:spPr/>
      <dgm:t>
        <a:bodyPr/>
        <a:lstStyle/>
        <a:p>
          <a:endParaRPr lang="en-US"/>
        </a:p>
      </dgm:t>
    </dgm:pt>
    <dgm:pt modelId="{BA37F2C9-1C72-4DE4-9303-4C80D8D1E566}" type="sibTrans" cxnId="{E3956F16-760E-4EA8-81D7-350F826C7147}">
      <dgm:prSet/>
      <dgm:spPr/>
      <dgm:t>
        <a:bodyPr/>
        <a:lstStyle/>
        <a:p>
          <a:endParaRPr lang="en-US"/>
        </a:p>
      </dgm:t>
    </dgm:pt>
    <dgm:pt modelId="{EDE1F2ED-5590-4E72-90EA-F4FDA8A605D3}">
      <dgm:prSet phldrT="[Text]" custT="1"/>
      <dgm:spPr>
        <a:solidFill>
          <a:schemeClr val="accent6">
            <a:lumMod val="25000"/>
          </a:schemeClr>
        </a:solidFill>
        <a:ln>
          <a:solidFill>
            <a:schemeClr val="accent6">
              <a:lumMod val="25000"/>
            </a:schemeClr>
          </a:solidFill>
        </a:ln>
      </dgm:spPr>
      <dgm:t>
        <a:bodyPr/>
        <a:lstStyle/>
        <a:p>
          <a:r>
            <a:rPr lang="en-US" sz="1000" b="1" dirty="0"/>
            <a:t>Anal Sex</a:t>
          </a:r>
        </a:p>
        <a:p>
          <a:r>
            <a:rPr lang="en-US" sz="1000" b="1" dirty="0"/>
            <a:t>(Circumcised Negative Top)</a:t>
          </a:r>
        </a:p>
        <a:p>
          <a:r>
            <a:rPr lang="en-US" sz="1400" b="1" dirty="0"/>
            <a:t>1 in 909</a:t>
          </a:r>
        </a:p>
        <a:p>
          <a:r>
            <a:rPr lang="en-US" sz="1000" b="1" dirty="0"/>
            <a:t>(0.11%)</a:t>
          </a:r>
        </a:p>
      </dgm:t>
    </dgm:pt>
    <dgm:pt modelId="{99F38AF2-94DC-4931-AE0E-0D9CC18027AA}" type="parTrans" cxnId="{C6E6FD71-C67A-4CA9-8CA1-92800851C7CF}">
      <dgm:prSet/>
      <dgm:spPr/>
      <dgm:t>
        <a:bodyPr/>
        <a:lstStyle/>
        <a:p>
          <a:endParaRPr lang="en-US"/>
        </a:p>
      </dgm:t>
    </dgm:pt>
    <dgm:pt modelId="{AF3396E9-26CB-4755-AA2C-04433CB51FB1}" type="sibTrans" cxnId="{C6E6FD71-C67A-4CA9-8CA1-92800851C7CF}">
      <dgm:prSet/>
      <dgm:spPr/>
      <dgm:t>
        <a:bodyPr/>
        <a:lstStyle/>
        <a:p>
          <a:endParaRPr lang="en-US"/>
        </a:p>
      </dgm:t>
    </dgm:pt>
    <dgm:pt modelId="{5BE24AD6-B0AC-43DF-ABBC-09171CD75D21}">
      <dgm:prSet phldrT="[Text]" custT="1"/>
      <dgm:spPr>
        <a:solidFill>
          <a:schemeClr val="accent6">
            <a:lumMod val="25000"/>
          </a:schemeClr>
        </a:solidFill>
        <a:ln>
          <a:solidFill>
            <a:schemeClr val="accent6">
              <a:lumMod val="25000"/>
            </a:schemeClr>
          </a:solidFill>
        </a:ln>
      </dgm:spPr>
      <dgm:t>
        <a:bodyPr/>
        <a:lstStyle/>
        <a:p>
          <a:r>
            <a:rPr lang="en-US" sz="1000" b="1" dirty="0"/>
            <a:t>Vaginal Penetration</a:t>
          </a:r>
        </a:p>
        <a:p>
          <a:r>
            <a:rPr lang="en-US" sz="1400" b="1" dirty="0"/>
            <a:t>1 in 1,250</a:t>
          </a:r>
        </a:p>
        <a:p>
          <a:r>
            <a:rPr lang="en-US" sz="1000" b="1" dirty="0"/>
            <a:t>(0.08%)</a:t>
          </a:r>
        </a:p>
      </dgm:t>
    </dgm:pt>
    <dgm:pt modelId="{CC8044BA-DC4B-4450-A00F-590F92AFFDA7}" type="parTrans" cxnId="{D70806F3-22B2-4CE4-9C6C-EF19EF564693}">
      <dgm:prSet/>
      <dgm:spPr/>
      <dgm:t>
        <a:bodyPr/>
        <a:lstStyle/>
        <a:p>
          <a:endParaRPr lang="en-US"/>
        </a:p>
      </dgm:t>
    </dgm:pt>
    <dgm:pt modelId="{31FFFA3A-E612-4BC2-98C0-D7A1C65251F0}" type="sibTrans" cxnId="{D70806F3-22B2-4CE4-9C6C-EF19EF564693}">
      <dgm:prSet/>
      <dgm:spPr/>
      <dgm:t>
        <a:bodyPr/>
        <a:lstStyle/>
        <a:p>
          <a:endParaRPr lang="en-US"/>
        </a:p>
      </dgm:t>
    </dgm:pt>
    <dgm:pt modelId="{64139CDA-68A9-4C24-8AFF-934B857AE9D3}">
      <dgm:prSet phldrT="[Text]" custT="1"/>
      <dgm:spPr>
        <a:solidFill>
          <a:srgbClr val="FFC000"/>
        </a:solidFill>
        <a:ln>
          <a:solidFill>
            <a:schemeClr val="accent6">
              <a:lumMod val="25000"/>
            </a:schemeClr>
          </a:solidFill>
        </a:ln>
      </dgm:spPr>
      <dgm:t>
        <a:bodyPr/>
        <a:lstStyle/>
        <a:p>
          <a:r>
            <a:rPr lang="en-US" sz="1000" b="1" dirty="0"/>
            <a:t>Anal Sex</a:t>
          </a:r>
        </a:p>
        <a:p>
          <a:r>
            <a:rPr lang="en-US" sz="1000" b="1" dirty="0"/>
            <a:t> (Negative Bottom)</a:t>
          </a:r>
        </a:p>
        <a:p>
          <a:r>
            <a:rPr lang="en-US" sz="1000" b="1" dirty="0"/>
            <a:t>Ejaculates Outside</a:t>
          </a:r>
        </a:p>
        <a:p>
          <a:r>
            <a:rPr lang="en-US" sz="1400" b="1" dirty="0"/>
            <a:t>1 in 154</a:t>
          </a:r>
        </a:p>
        <a:p>
          <a:r>
            <a:rPr lang="en-US" sz="1000" b="1" dirty="0"/>
            <a:t>(0.65%)</a:t>
          </a:r>
        </a:p>
      </dgm:t>
    </dgm:pt>
    <dgm:pt modelId="{C1166BBD-4390-4280-A05F-5627714D62C1}" type="parTrans" cxnId="{19F18EF5-4353-4B14-AE08-29B20FCEDB2E}">
      <dgm:prSet/>
      <dgm:spPr/>
      <dgm:t>
        <a:bodyPr/>
        <a:lstStyle/>
        <a:p>
          <a:endParaRPr lang="en-US"/>
        </a:p>
      </dgm:t>
    </dgm:pt>
    <dgm:pt modelId="{54A8985F-2DA5-4842-8E50-6E7EEFD1C5C9}" type="sibTrans" cxnId="{19F18EF5-4353-4B14-AE08-29B20FCEDB2E}">
      <dgm:prSet/>
      <dgm:spPr/>
      <dgm:t>
        <a:bodyPr/>
        <a:lstStyle/>
        <a:p>
          <a:endParaRPr lang="en-US"/>
        </a:p>
      </dgm:t>
    </dgm:pt>
    <dgm:pt modelId="{F2639583-2B23-408F-B769-797C0D4EBC06}" type="pres">
      <dgm:prSet presAssocID="{F862A330-613E-42EC-8B4B-3027AEEEF60B}" presName="cycle" presStyleCnt="0">
        <dgm:presLayoutVars>
          <dgm:dir/>
          <dgm:resizeHandles val="exact"/>
        </dgm:presLayoutVars>
      </dgm:prSet>
      <dgm:spPr/>
    </dgm:pt>
    <dgm:pt modelId="{4D6DABD5-BB98-439F-9C80-5C6DE967C3EC}" type="pres">
      <dgm:prSet presAssocID="{0EBEBBCF-9EE9-4639-9F0E-AB603666EA31}" presName="node" presStyleLbl="node1" presStyleIdx="0" presStyleCnt="6">
        <dgm:presLayoutVars>
          <dgm:bulletEnabled val="1"/>
        </dgm:presLayoutVars>
      </dgm:prSet>
      <dgm:spPr/>
    </dgm:pt>
    <dgm:pt modelId="{C96C6770-5D1B-48B6-98F1-A5FC26B5BAE3}" type="pres">
      <dgm:prSet presAssocID="{0EBEBBCF-9EE9-4639-9F0E-AB603666EA31}" presName="spNode" presStyleCnt="0"/>
      <dgm:spPr/>
    </dgm:pt>
    <dgm:pt modelId="{BE05A893-5BB2-432E-907C-FF199BD034FD}" type="pres">
      <dgm:prSet presAssocID="{58F473A0-1CB5-4BDA-AC2F-CAD6D6257550}" presName="sibTrans" presStyleLbl="sibTrans1D1" presStyleIdx="0" presStyleCnt="6"/>
      <dgm:spPr/>
    </dgm:pt>
    <dgm:pt modelId="{2108FEAA-6650-469D-B00B-7507FD599B55}" type="pres">
      <dgm:prSet presAssocID="{5BE24AD6-B0AC-43DF-ABBC-09171CD75D21}" presName="node" presStyleLbl="node1" presStyleIdx="1" presStyleCnt="6">
        <dgm:presLayoutVars>
          <dgm:bulletEnabled val="1"/>
        </dgm:presLayoutVars>
      </dgm:prSet>
      <dgm:spPr/>
    </dgm:pt>
    <dgm:pt modelId="{F3E1EE03-707D-4B3B-BC75-9CBE1D98531D}" type="pres">
      <dgm:prSet presAssocID="{5BE24AD6-B0AC-43DF-ABBC-09171CD75D21}" presName="spNode" presStyleCnt="0"/>
      <dgm:spPr/>
    </dgm:pt>
    <dgm:pt modelId="{6F531734-AC88-42ED-9A6C-E820304D7D9B}" type="pres">
      <dgm:prSet presAssocID="{31FFFA3A-E612-4BC2-98C0-D7A1C65251F0}" presName="sibTrans" presStyleLbl="sibTrans1D1" presStyleIdx="1" presStyleCnt="6"/>
      <dgm:spPr/>
    </dgm:pt>
    <dgm:pt modelId="{1D7B70B3-5D8D-4AE9-8EEC-34CA016AA976}" type="pres">
      <dgm:prSet presAssocID="{64139CDA-68A9-4C24-8AFF-934B857AE9D3}" presName="node" presStyleLbl="node1" presStyleIdx="2" presStyleCnt="6" custRadScaleRad="100441" custRadScaleInc="-112729">
        <dgm:presLayoutVars>
          <dgm:bulletEnabled val="1"/>
        </dgm:presLayoutVars>
      </dgm:prSet>
      <dgm:spPr/>
    </dgm:pt>
    <dgm:pt modelId="{7249A38C-537B-4525-95E3-46837323E3F1}" type="pres">
      <dgm:prSet presAssocID="{64139CDA-68A9-4C24-8AFF-934B857AE9D3}" presName="spNode" presStyleCnt="0"/>
      <dgm:spPr/>
    </dgm:pt>
    <dgm:pt modelId="{350A7CF1-4AD7-413A-BA4C-834C25B7FFC6}" type="pres">
      <dgm:prSet presAssocID="{54A8985F-2DA5-4842-8E50-6E7EEFD1C5C9}" presName="sibTrans" presStyleLbl="sibTrans1D1" presStyleIdx="2" presStyleCnt="6"/>
      <dgm:spPr/>
    </dgm:pt>
    <dgm:pt modelId="{748006B7-907E-4C81-B614-0C90DA2D7D31}" type="pres">
      <dgm:prSet presAssocID="{901EAED6-D513-466E-9FCA-D70C2A996932}" presName="node" presStyleLbl="node1" presStyleIdx="3" presStyleCnt="6" custRadScaleRad="98340" custRadScaleInc="-168457">
        <dgm:presLayoutVars>
          <dgm:bulletEnabled val="1"/>
        </dgm:presLayoutVars>
      </dgm:prSet>
      <dgm:spPr/>
    </dgm:pt>
    <dgm:pt modelId="{9472BA6A-6CB8-45F5-B2A6-57D32EF4DC6C}" type="pres">
      <dgm:prSet presAssocID="{901EAED6-D513-466E-9FCA-D70C2A996932}" presName="spNode" presStyleCnt="0"/>
      <dgm:spPr/>
    </dgm:pt>
    <dgm:pt modelId="{F0D606B3-2B35-48D6-8545-D67FDCB8BC9D}" type="pres">
      <dgm:prSet presAssocID="{5D636265-E0D6-4D69-8540-46365FE6FC99}" presName="sibTrans" presStyleLbl="sibTrans1D1" presStyleIdx="3" presStyleCnt="6"/>
      <dgm:spPr/>
    </dgm:pt>
    <dgm:pt modelId="{195EFC00-D6B2-4F77-8078-AFE41EA3B4E7}" type="pres">
      <dgm:prSet presAssocID="{5AA30DA0-BCA1-456F-B703-325664EEC3B4}" presName="node" presStyleLbl="node1" presStyleIdx="4" presStyleCnt="6" custRadScaleRad="102101" custRadScaleInc="-125416">
        <dgm:presLayoutVars>
          <dgm:bulletEnabled val="1"/>
        </dgm:presLayoutVars>
      </dgm:prSet>
      <dgm:spPr/>
    </dgm:pt>
    <dgm:pt modelId="{2DB429F7-5720-4330-A6CF-CADC2430F6EC}" type="pres">
      <dgm:prSet presAssocID="{5AA30DA0-BCA1-456F-B703-325664EEC3B4}" presName="spNode" presStyleCnt="0"/>
      <dgm:spPr/>
    </dgm:pt>
    <dgm:pt modelId="{BE50B7BC-13F6-4682-9152-CC2F2EF496C9}" type="pres">
      <dgm:prSet presAssocID="{BA37F2C9-1C72-4DE4-9303-4C80D8D1E566}" presName="sibTrans" presStyleLbl="sibTrans1D1" presStyleIdx="4" presStyleCnt="6"/>
      <dgm:spPr/>
    </dgm:pt>
    <dgm:pt modelId="{6FDA0310-4E8E-4180-B819-2837187633B1}" type="pres">
      <dgm:prSet presAssocID="{EDE1F2ED-5590-4E72-90EA-F4FDA8A605D3}" presName="node" presStyleLbl="node1" presStyleIdx="5" presStyleCnt="6" custScaleX="115152">
        <dgm:presLayoutVars>
          <dgm:bulletEnabled val="1"/>
        </dgm:presLayoutVars>
      </dgm:prSet>
      <dgm:spPr/>
    </dgm:pt>
    <dgm:pt modelId="{21A75391-DC5C-4C47-A53C-CFFBF9CF1D77}" type="pres">
      <dgm:prSet presAssocID="{EDE1F2ED-5590-4E72-90EA-F4FDA8A605D3}" presName="spNode" presStyleCnt="0"/>
      <dgm:spPr/>
    </dgm:pt>
    <dgm:pt modelId="{518A142D-6110-4C3D-898E-7C0B8DD531DE}" type="pres">
      <dgm:prSet presAssocID="{AF3396E9-26CB-4755-AA2C-04433CB51FB1}" presName="sibTrans" presStyleLbl="sibTrans1D1" presStyleIdx="5" presStyleCnt="6"/>
      <dgm:spPr/>
    </dgm:pt>
  </dgm:ptLst>
  <dgm:cxnLst>
    <dgm:cxn modelId="{2F9DD200-A511-42F3-A119-C5DF9028B92F}" type="presOf" srcId="{54A8985F-2DA5-4842-8E50-6E7EEFD1C5C9}" destId="{350A7CF1-4AD7-413A-BA4C-834C25B7FFC6}" srcOrd="0" destOrd="0" presId="urn:microsoft.com/office/officeart/2005/8/layout/cycle6"/>
    <dgm:cxn modelId="{E3956F16-760E-4EA8-81D7-350F826C7147}" srcId="{F862A330-613E-42EC-8B4B-3027AEEEF60B}" destId="{5AA30DA0-BCA1-456F-B703-325664EEC3B4}" srcOrd="4" destOrd="0" parTransId="{FB196B1A-BDA2-4643-8960-20C58F4F07BD}" sibTransId="{BA37F2C9-1C72-4DE4-9303-4C80D8D1E566}"/>
    <dgm:cxn modelId="{A7842420-9E60-4358-8AC8-A65F62DBB2ED}" srcId="{F862A330-613E-42EC-8B4B-3027AEEEF60B}" destId="{901EAED6-D513-466E-9FCA-D70C2A996932}" srcOrd="3" destOrd="0" parTransId="{30019457-0B01-471A-9CA3-38B9B8BA5B23}" sibTransId="{5D636265-E0D6-4D69-8540-46365FE6FC99}"/>
    <dgm:cxn modelId="{5DEEE221-2509-4DFB-AEFD-4E7F1DD1677D}" type="presOf" srcId="{31FFFA3A-E612-4BC2-98C0-D7A1C65251F0}" destId="{6F531734-AC88-42ED-9A6C-E820304D7D9B}" srcOrd="0" destOrd="0" presId="urn:microsoft.com/office/officeart/2005/8/layout/cycle6"/>
    <dgm:cxn modelId="{658B2429-B608-499F-BACC-87319CBAEF9A}" type="presOf" srcId="{58F473A0-1CB5-4BDA-AC2F-CAD6D6257550}" destId="{BE05A893-5BB2-432E-907C-FF199BD034FD}" srcOrd="0" destOrd="0" presId="urn:microsoft.com/office/officeart/2005/8/layout/cycle6"/>
    <dgm:cxn modelId="{9B15F168-72DF-4DAB-AD67-3EF79CCE1949}" type="presOf" srcId="{64139CDA-68A9-4C24-8AFF-934B857AE9D3}" destId="{1D7B70B3-5D8D-4AE9-8EEC-34CA016AA976}" srcOrd="0" destOrd="0" presId="urn:microsoft.com/office/officeart/2005/8/layout/cycle6"/>
    <dgm:cxn modelId="{C6E6FD71-C67A-4CA9-8CA1-92800851C7CF}" srcId="{F862A330-613E-42EC-8B4B-3027AEEEF60B}" destId="{EDE1F2ED-5590-4E72-90EA-F4FDA8A605D3}" srcOrd="5" destOrd="0" parTransId="{99F38AF2-94DC-4931-AE0E-0D9CC18027AA}" sibTransId="{AF3396E9-26CB-4755-AA2C-04433CB51FB1}"/>
    <dgm:cxn modelId="{DD851877-A383-47E6-995B-10470144007B}" type="presOf" srcId="{F862A330-613E-42EC-8B4B-3027AEEEF60B}" destId="{F2639583-2B23-408F-B769-797C0D4EBC06}" srcOrd="0" destOrd="0" presId="urn:microsoft.com/office/officeart/2005/8/layout/cycle6"/>
    <dgm:cxn modelId="{BA3CE878-B594-4BB5-A2EC-E5EBD458BDB3}" type="presOf" srcId="{BA37F2C9-1C72-4DE4-9303-4C80D8D1E566}" destId="{BE50B7BC-13F6-4682-9152-CC2F2EF496C9}" srcOrd="0" destOrd="0" presId="urn:microsoft.com/office/officeart/2005/8/layout/cycle6"/>
    <dgm:cxn modelId="{1F249059-1C68-464B-890E-323F9822F53A}" type="presOf" srcId="{5D636265-E0D6-4D69-8540-46365FE6FC99}" destId="{F0D606B3-2B35-48D6-8545-D67FDCB8BC9D}" srcOrd="0" destOrd="0" presId="urn:microsoft.com/office/officeart/2005/8/layout/cycle6"/>
    <dgm:cxn modelId="{B1982C80-CA7E-4DBF-B3F8-A7C03FCEA4BB}" type="presOf" srcId="{0EBEBBCF-9EE9-4639-9F0E-AB603666EA31}" destId="{4D6DABD5-BB98-439F-9C80-5C6DE967C3EC}" srcOrd="0" destOrd="0" presId="urn:microsoft.com/office/officeart/2005/8/layout/cycle6"/>
    <dgm:cxn modelId="{82120E8C-910E-45A5-846B-6E373537333B}" type="presOf" srcId="{901EAED6-D513-466E-9FCA-D70C2A996932}" destId="{748006B7-907E-4C81-B614-0C90DA2D7D31}" srcOrd="0" destOrd="0" presId="urn:microsoft.com/office/officeart/2005/8/layout/cycle6"/>
    <dgm:cxn modelId="{1413439F-32B5-4BE8-BBD0-6D2F6048CD50}" type="presOf" srcId="{5AA30DA0-BCA1-456F-B703-325664EEC3B4}" destId="{195EFC00-D6B2-4F77-8078-AFE41EA3B4E7}" srcOrd="0" destOrd="0" presId="urn:microsoft.com/office/officeart/2005/8/layout/cycle6"/>
    <dgm:cxn modelId="{9587C3A2-9446-4C36-84D0-B14CD921C017}" type="presOf" srcId="{EDE1F2ED-5590-4E72-90EA-F4FDA8A605D3}" destId="{6FDA0310-4E8E-4180-B819-2837187633B1}" srcOrd="0" destOrd="0" presId="urn:microsoft.com/office/officeart/2005/8/layout/cycle6"/>
    <dgm:cxn modelId="{8FA579AB-1FD0-4E20-A69E-F6AD51F0DF7F}" type="presOf" srcId="{5BE24AD6-B0AC-43DF-ABBC-09171CD75D21}" destId="{2108FEAA-6650-469D-B00B-7507FD599B55}" srcOrd="0" destOrd="0" presId="urn:microsoft.com/office/officeart/2005/8/layout/cycle6"/>
    <dgm:cxn modelId="{D70806F3-22B2-4CE4-9C6C-EF19EF564693}" srcId="{F862A330-613E-42EC-8B4B-3027AEEEF60B}" destId="{5BE24AD6-B0AC-43DF-ABBC-09171CD75D21}" srcOrd="1" destOrd="0" parTransId="{CC8044BA-DC4B-4450-A00F-590F92AFFDA7}" sibTransId="{31FFFA3A-E612-4BC2-98C0-D7A1C65251F0}"/>
    <dgm:cxn modelId="{7E91DEF3-C905-4AC6-A598-2535250E02D3}" srcId="{F862A330-613E-42EC-8B4B-3027AEEEF60B}" destId="{0EBEBBCF-9EE9-4639-9F0E-AB603666EA31}" srcOrd="0" destOrd="0" parTransId="{D1421834-3A06-49C4-88DB-329DDF14EE65}" sibTransId="{58F473A0-1CB5-4BDA-AC2F-CAD6D6257550}"/>
    <dgm:cxn modelId="{19F18EF5-4353-4B14-AE08-29B20FCEDB2E}" srcId="{F862A330-613E-42EC-8B4B-3027AEEEF60B}" destId="{64139CDA-68A9-4C24-8AFF-934B857AE9D3}" srcOrd="2" destOrd="0" parTransId="{C1166BBD-4390-4280-A05F-5627714D62C1}" sibTransId="{54A8985F-2DA5-4842-8E50-6E7EEFD1C5C9}"/>
    <dgm:cxn modelId="{8B5E86F9-8E3A-4527-9E4D-0616A1CDDF45}" type="presOf" srcId="{AF3396E9-26CB-4755-AA2C-04433CB51FB1}" destId="{518A142D-6110-4C3D-898E-7C0B8DD531DE}" srcOrd="0" destOrd="0" presId="urn:microsoft.com/office/officeart/2005/8/layout/cycle6"/>
    <dgm:cxn modelId="{36DD4345-5E5D-4A58-9D47-03861021478B}" type="presParOf" srcId="{F2639583-2B23-408F-B769-797C0D4EBC06}" destId="{4D6DABD5-BB98-439F-9C80-5C6DE967C3EC}" srcOrd="0" destOrd="0" presId="urn:microsoft.com/office/officeart/2005/8/layout/cycle6"/>
    <dgm:cxn modelId="{3979CE8E-B4CE-455E-9751-E78FB9A3D98E}" type="presParOf" srcId="{F2639583-2B23-408F-B769-797C0D4EBC06}" destId="{C96C6770-5D1B-48B6-98F1-A5FC26B5BAE3}" srcOrd="1" destOrd="0" presId="urn:microsoft.com/office/officeart/2005/8/layout/cycle6"/>
    <dgm:cxn modelId="{93AC4C80-EB3C-4A37-9BA6-F90D2EFE7C69}" type="presParOf" srcId="{F2639583-2B23-408F-B769-797C0D4EBC06}" destId="{BE05A893-5BB2-432E-907C-FF199BD034FD}" srcOrd="2" destOrd="0" presId="urn:microsoft.com/office/officeart/2005/8/layout/cycle6"/>
    <dgm:cxn modelId="{0E9FBF4A-C67E-4E5A-AC55-089FE7959917}" type="presParOf" srcId="{F2639583-2B23-408F-B769-797C0D4EBC06}" destId="{2108FEAA-6650-469D-B00B-7507FD599B55}" srcOrd="3" destOrd="0" presId="urn:microsoft.com/office/officeart/2005/8/layout/cycle6"/>
    <dgm:cxn modelId="{55846A19-5311-4F83-830B-6844E454F1E8}" type="presParOf" srcId="{F2639583-2B23-408F-B769-797C0D4EBC06}" destId="{F3E1EE03-707D-4B3B-BC75-9CBE1D98531D}" srcOrd="4" destOrd="0" presId="urn:microsoft.com/office/officeart/2005/8/layout/cycle6"/>
    <dgm:cxn modelId="{65F901DA-1877-4679-A18B-E6CF05E3B1B8}" type="presParOf" srcId="{F2639583-2B23-408F-B769-797C0D4EBC06}" destId="{6F531734-AC88-42ED-9A6C-E820304D7D9B}" srcOrd="5" destOrd="0" presId="urn:microsoft.com/office/officeart/2005/8/layout/cycle6"/>
    <dgm:cxn modelId="{2C0346BF-5157-4FA4-A9C5-DA48B53171D7}" type="presParOf" srcId="{F2639583-2B23-408F-B769-797C0D4EBC06}" destId="{1D7B70B3-5D8D-4AE9-8EEC-34CA016AA976}" srcOrd="6" destOrd="0" presId="urn:microsoft.com/office/officeart/2005/8/layout/cycle6"/>
    <dgm:cxn modelId="{45115B32-706A-4344-A6AC-D9C16F632E44}" type="presParOf" srcId="{F2639583-2B23-408F-B769-797C0D4EBC06}" destId="{7249A38C-537B-4525-95E3-46837323E3F1}" srcOrd="7" destOrd="0" presId="urn:microsoft.com/office/officeart/2005/8/layout/cycle6"/>
    <dgm:cxn modelId="{94DBE47A-AB34-4DEE-BBC0-FC212CD5463E}" type="presParOf" srcId="{F2639583-2B23-408F-B769-797C0D4EBC06}" destId="{350A7CF1-4AD7-413A-BA4C-834C25B7FFC6}" srcOrd="8" destOrd="0" presId="urn:microsoft.com/office/officeart/2005/8/layout/cycle6"/>
    <dgm:cxn modelId="{C2DB1BE5-3DD4-4481-BB8D-47356E2C7D96}" type="presParOf" srcId="{F2639583-2B23-408F-B769-797C0D4EBC06}" destId="{748006B7-907E-4C81-B614-0C90DA2D7D31}" srcOrd="9" destOrd="0" presId="urn:microsoft.com/office/officeart/2005/8/layout/cycle6"/>
    <dgm:cxn modelId="{D56EDB80-916C-48ED-B4E5-C1C4A0F0C190}" type="presParOf" srcId="{F2639583-2B23-408F-B769-797C0D4EBC06}" destId="{9472BA6A-6CB8-45F5-B2A6-57D32EF4DC6C}" srcOrd="10" destOrd="0" presId="urn:microsoft.com/office/officeart/2005/8/layout/cycle6"/>
    <dgm:cxn modelId="{21D1E8F9-F2FD-4068-A0A3-73DDB2DC7751}" type="presParOf" srcId="{F2639583-2B23-408F-B769-797C0D4EBC06}" destId="{F0D606B3-2B35-48D6-8545-D67FDCB8BC9D}" srcOrd="11" destOrd="0" presId="urn:microsoft.com/office/officeart/2005/8/layout/cycle6"/>
    <dgm:cxn modelId="{006C1CA0-FFDA-4FFA-AD47-711859B415CC}" type="presParOf" srcId="{F2639583-2B23-408F-B769-797C0D4EBC06}" destId="{195EFC00-D6B2-4F77-8078-AFE41EA3B4E7}" srcOrd="12" destOrd="0" presId="urn:microsoft.com/office/officeart/2005/8/layout/cycle6"/>
    <dgm:cxn modelId="{330A0E35-BB24-4C6F-BF18-0E6BDEEC163C}" type="presParOf" srcId="{F2639583-2B23-408F-B769-797C0D4EBC06}" destId="{2DB429F7-5720-4330-A6CF-CADC2430F6EC}" srcOrd="13" destOrd="0" presId="urn:microsoft.com/office/officeart/2005/8/layout/cycle6"/>
    <dgm:cxn modelId="{111ED38A-1158-473D-BAE8-578A17B2DAAD}" type="presParOf" srcId="{F2639583-2B23-408F-B769-797C0D4EBC06}" destId="{BE50B7BC-13F6-4682-9152-CC2F2EF496C9}" srcOrd="14" destOrd="0" presId="urn:microsoft.com/office/officeart/2005/8/layout/cycle6"/>
    <dgm:cxn modelId="{400380BD-EC39-4A0C-B1BF-3B63E953CC2B}" type="presParOf" srcId="{F2639583-2B23-408F-B769-797C0D4EBC06}" destId="{6FDA0310-4E8E-4180-B819-2837187633B1}" srcOrd="15" destOrd="0" presId="urn:microsoft.com/office/officeart/2005/8/layout/cycle6"/>
    <dgm:cxn modelId="{57CEC9DC-990D-4DC4-915F-C298F826749A}" type="presParOf" srcId="{F2639583-2B23-408F-B769-797C0D4EBC06}" destId="{21A75391-DC5C-4C47-A53C-CFFBF9CF1D77}" srcOrd="16" destOrd="0" presId="urn:microsoft.com/office/officeart/2005/8/layout/cycle6"/>
    <dgm:cxn modelId="{85F4262D-684F-4A46-B3B3-75F4F1ED5DBE}" type="presParOf" srcId="{F2639583-2B23-408F-B769-797C0D4EBC06}" destId="{518A142D-6110-4C3D-898E-7C0B8DD531DE}"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ABD5-BB98-439F-9C80-5C6DE967C3EC}">
      <dsp:nvSpPr>
        <dsp:cNvPr id="0" name=""/>
        <dsp:cNvSpPr/>
      </dsp:nvSpPr>
      <dsp:spPr>
        <a:xfrm>
          <a:off x="4031042" y="57"/>
          <a:ext cx="1737152" cy="1129149"/>
        </a:xfrm>
        <a:prstGeom prst="roundRect">
          <a:avLst/>
        </a:prstGeom>
        <a:solidFill>
          <a:schemeClr val="accent6">
            <a:lumMod val="25000"/>
          </a:schemeClr>
        </a:solidFill>
        <a:ln w="12700" cap="flat" cmpd="sng" algn="ctr">
          <a:solidFill>
            <a:schemeClr val="accent6">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Giving Oral Sex: </a:t>
          </a:r>
        </a:p>
        <a:p>
          <a:pPr marL="0" lvl="0" indent="0" algn="ctr" defTabSz="444500">
            <a:lnSpc>
              <a:spcPct val="90000"/>
            </a:lnSpc>
            <a:spcBef>
              <a:spcPct val="0"/>
            </a:spcBef>
            <a:spcAft>
              <a:spcPct val="35000"/>
            </a:spcAft>
            <a:buNone/>
          </a:pPr>
          <a:r>
            <a:rPr lang="en-US" sz="1400" b="1" kern="1200" dirty="0"/>
            <a:t>1 in 2,500</a:t>
          </a:r>
        </a:p>
        <a:p>
          <a:pPr marL="0" lvl="0" indent="0" algn="ctr" defTabSz="444500">
            <a:lnSpc>
              <a:spcPct val="90000"/>
            </a:lnSpc>
            <a:spcBef>
              <a:spcPct val="0"/>
            </a:spcBef>
            <a:spcAft>
              <a:spcPct val="35000"/>
            </a:spcAft>
            <a:buNone/>
          </a:pPr>
          <a:r>
            <a:rPr lang="en-US" sz="1000" b="1" kern="1200" dirty="0"/>
            <a:t>(0.04%)</a:t>
          </a:r>
        </a:p>
      </dsp:txBody>
      <dsp:txXfrm>
        <a:off x="4086163" y="55178"/>
        <a:ext cx="1626910" cy="1018907"/>
      </dsp:txXfrm>
    </dsp:sp>
    <dsp:sp modelId="{BE05A893-5BB2-432E-907C-FF199BD034FD}">
      <dsp:nvSpPr>
        <dsp:cNvPr id="0" name=""/>
        <dsp:cNvSpPr/>
      </dsp:nvSpPr>
      <dsp:spPr>
        <a:xfrm>
          <a:off x="2240339" y="564632"/>
          <a:ext cx="5318558" cy="5318558"/>
        </a:xfrm>
        <a:custGeom>
          <a:avLst/>
          <a:gdLst/>
          <a:ahLst/>
          <a:cxnLst/>
          <a:rect l="0" t="0" r="0" b="0"/>
          <a:pathLst>
            <a:path>
              <a:moveTo>
                <a:pt x="3538946" y="149707"/>
              </a:moveTo>
              <a:arcTo wR="2659279" hR="2659279" stAng="17359010" swAng="15004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08FEAA-6650-469D-B00B-7507FD599B55}">
      <dsp:nvSpPr>
        <dsp:cNvPr id="0" name=""/>
        <dsp:cNvSpPr/>
      </dsp:nvSpPr>
      <dsp:spPr>
        <a:xfrm>
          <a:off x="6334045" y="1329697"/>
          <a:ext cx="1737152" cy="1129149"/>
        </a:xfrm>
        <a:prstGeom prst="roundRect">
          <a:avLst/>
        </a:prstGeom>
        <a:solidFill>
          <a:schemeClr val="accent6">
            <a:lumMod val="25000"/>
          </a:schemeClr>
        </a:solidFill>
        <a:ln w="12700" cap="flat" cmpd="sng" algn="ctr">
          <a:solidFill>
            <a:schemeClr val="accent6">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Vaginal Penetration</a:t>
          </a:r>
        </a:p>
        <a:p>
          <a:pPr marL="0" lvl="0" indent="0" algn="ctr" defTabSz="444500">
            <a:lnSpc>
              <a:spcPct val="90000"/>
            </a:lnSpc>
            <a:spcBef>
              <a:spcPct val="0"/>
            </a:spcBef>
            <a:spcAft>
              <a:spcPct val="35000"/>
            </a:spcAft>
            <a:buNone/>
          </a:pPr>
          <a:r>
            <a:rPr lang="en-US" sz="1400" b="1" kern="1200" dirty="0"/>
            <a:t>1 in 1,250</a:t>
          </a:r>
        </a:p>
        <a:p>
          <a:pPr marL="0" lvl="0" indent="0" algn="ctr" defTabSz="444500">
            <a:lnSpc>
              <a:spcPct val="90000"/>
            </a:lnSpc>
            <a:spcBef>
              <a:spcPct val="0"/>
            </a:spcBef>
            <a:spcAft>
              <a:spcPct val="35000"/>
            </a:spcAft>
            <a:buNone/>
          </a:pPr>
          <a:r>
            <a:rPr lang="en-US" sz="1000" b="1" kern="1200" dirty="0"/>
            <a:t>(0.08%)</a:t>
          </a:r>
        </a:p>
      </dsp:txBody>
      <dsp:txXfrm>
        <a:off x="6389166" y="1384818"/>
        <a:ext cx="1626910" cy="1018907"/>
      </dsp:txXfrm>
    </dsp:sp>
    <dsp:sp modelId="{6F531734-AC88-42ED-9A6C-E820304D7D9B}">
      <dsp:nvSpPr>
        <dsp:cNvPr id="0" name=""/>
        <dsp:cNvSpPr/>
      </dsp:nvSpPr>
      <dsp:spPr>
        <a:xfrm>
          <a:off x="2257064" y="618247"/>
          <a:ext cx="5318558" cy="5318558"/>
        </a:xfrm>
        <a:custGeom>
          <a:avLst/>
          <a:gdLst/>
          <a:ahLst/>
          <a:cxnLst/>
          <a:rect l="0" t="0" r="0" b="0"/>
          <a:pathLst>
            <a:path>
              <a:moveTo>
                <a:pt x="5191119" y="1845919"/>
              </a:moveTo>
              <a:arcTo wR="2659279" hR="2659279" stAng="20531416" swAng="70954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7B70B3-5D8D-4AE9-8EEC-34CA016AA976}">
      <dsp:nvSpPr>
        <dsp:cNvPr id="0" name=""/>
        <dsp:cNvSpPr/>
      </dsp:nvSpPr>
      <dsp:spPr>
        <a:xfrm>
          <a:off x="6679476" y="3005856"/>
          <a:ext cx="1737152" cy="1129149"/>
        </a:xfrm>
        <a:prstGeom prst="roundRect">
          <a:avLst/>
        </a:prstGeom>
        <a:solidFill>
          <a:srgbClr val="FFC000"/>
        </a:solidFill>
        <a:ln w="12700" cap="flat" cmpd="sng" algn="ctr">
          <a:solidFill>
            <a:schemeClr val="accent6">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Anal Sex</a:t>
          </a:r>
        </a:p>
        <a:p>
          <a:pPr marL="0" lvl="0" indent="0" algn="ctr" defTabSz="444500">
            <a:lnSpc>
              <a:spcPct val="90000"/>
            </a:lnSpc>
            <a:spcBef>
              <a:spcPct val="0"/>
            </a:spcBef>
            <a:spcAft>
              <a:spcPct val="35000"/>
            </a:spcAft>
            <a:buNone/>
          </a:pPr>
          <a:r>
            <a:rPr lang="en-US" sz="1000" b="1" kern="1200" dirty="0"/>
            <a:t> (Negative Bottom)</a:t>
          </a:r>
        </a:p>
        <a:p>
          <a:pPr marL="0" lvl="0" indent="0" algn="ctr" defTabSz="444500">
            <a:lnSpc>
              <a:spcPct val="90000"/>
            </a:lnSpc>
            <a:spcBef>
              <a:spcPct val="0"/>
            </a:spcBef>
            <a:spcAft>
              <a:spcPct val="35000"/>
            </a:spcAft>
            <a:buNone/>
          </a:pPr>
          <a:r>
            <a:rPr lang="en-US" sz="1000" b="1" kern="1200" dirty="0"/>
            <a:t>Ejaculates Outside</a:t>
          </a:r>
        </a:p>
        <a:p>
          <a:pPr marL="0" lvl="0" indent="0" algn="ctr" defTabSz="444500">
            <a:lnSpc>
              <a:spcPct val="90000"/>
            </a:lnSpc>
            <a:spcBef>
              <a:spcPct val="0"/>
            </a:spcBef>
            <a:spcAft>
              <a:spcPct val="35000"/>
            </a:spcAft>
            <a:buNone/>
          </a:pPr>
          <a:r>
            <a:rPr lang="en-US" sz="1400" b="1" kern="1200" dirty="0"/>
            <a:t>1 in 154</a:t>
          </a:r>
        </a:p>
        <a:p>
          <a:pPr marL="0" lvl="0" indent="0" algn="ctr" defTabSz="444500">
            <a:lnSpc>
              <a:spcPct val="90000"/>
            </a:lnSpc>
            <a:spcBef>
              <a:spcPct val="0"/>
            </a:spcBef>
            <a:spcAft>
              <a:spcPct val="35000"/>
            </a:spcAft>
            <a:buNone/>
          </a:pPr>
          <a:r>
            <a:rPr lang="en-US" sz="1000" b="1" kern="1200" dirty="0"/>
            <a:t>(0.65%)</a:t>
          </a:r>
        </a:p>
      </dsp:txBody>
      <dsp:txXfrm>
        <a:off x="6734597" y="3060977"/>
        <a:ext cx="1626910" cy="1018907"/>
      </dsp:txXfrm>
    </dsp:sp>
    <dsp:sp modelId="{350A7CF1-4AD7-413A-BA4C-834C25B7FFC6}">
      <dsp:nvSpPr>
        <dsp:cNvPr id="0" name=""/>
        <dsp:cNvSpPr/>
      </dsp:nvSpPr>
      <dsp:spPr>
        <a:xfrm>
          <a:off x="2317610" y="403514"/>
          <a:ext cx="5318558" cy="5318558"/>
        </a:xfrm>
        <a:custGeom>
          <a:avLst/>
          <a:gdLst/>
          <a:ahLst/>
          <a:cxnLst/>
          <a:rect l="0" t="0" r="0" b="0"/>
          <a:pathLst>
            <a:path>
              <a:moveTo>
                <a:pt x="5089451" y="3739108"/>
              </a:moveTo>
              <a:arcTo wR="2659279" hR="2659279" stAng="1437457" swAng="105966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48006B7-907E-4C81-B614-0C90DA2D7D31}">
      <dsp:nvSpPr>
        <dsp:cNvPr id="0" name=""/>
        <dsp:cNvSpPr/>
      </dsp:nvSpPr>
      <dsp:spPr>
        <a:xfrm>
          <a:off x="5481709" y="4835227"/>
          <a:ext cx="1737152" cy="1129149"/>
        </a:xfrm>
        <a:prstGeom prst="roundRect">
          <a:avLst/>
        </a:prstGeom>
        <a:solidFill>
          <a:schemeClr val="bg2">
            <a:lumMod val="75000"/>
          </a:schemeClr>
        </a:solidFill>
        <a:ln w="12700" cap="flat" cmpd="sng" algn="ctr">
          <a:solidFill>
            <a:schemeClr val="accent6">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Anal Sex</a:t>
          </a:r>
        </a:p>
        <a:p>
          <a:pPr marL="0" lvl="0" indent="0" algn="ctr" defTabSz="444500">
            <a:lnSpc>
              <a:spcPct val="90000"/>
            </a:lnSpc>
            <a:spcBef>
              <a:spcPct val="0"/>
            </a:spcBef>
            <a:spcAft>
              <a:spcPct val="35000"/>
            </a:spcAft>
            <a:buNone/>
          </a:pPr>
          <a:r>
            <a:rPr lang="en-US" sz="1000" b="1" kern="1200" dirty="0"/>
            <a:t> (Negative Bottom)</a:t>
          </a:r>
        </a:p>
        <a:p>
          <a:pPr marL="0" lvl="0" indent="0" algn="ctr" defTabSz="444500">
            <a:lnSpc>
              <a:spcPct val="90000"/>
            </a:lnSpc>
            <a:spcBef>
              <a:spcPct val="0"/>
            </a:spcBef>
            <a:spcAft>
              <a:spcPct val="35000"/>
            </a:spcAft>
            <a:buNone/>
          </a:pPr>
          <a:r>
            <a:rPr lang="en-US" sz="1000" b="1" kern="1200" dirty="0"/>
            <a:t>Ejaculates Inside</a:t>
          </a:r>
        </a:p>
        <a:p>
          <a:pPr marL="0" lvl="0" indent="0" algn="ctr" defTabSz="444500">
            <a:lnSpc>
              <a:spcPct val="90000"/>
            </a:lnSpc>
            <a:spcBef>
              <a:spcPct val="0"/>
            </a:spcBef>
            <a:spcAft>
              <a:spcPct val="35000"/>
            </a:spcAft>
            <a:buNone/>
          </a:pPr>
          <a:r>
            <a:rPr lang="en-US" sz="1400" b="1" kern="1200" dirty="0"/>
            <a:t>1 in 70</a:t>
          </a:r>
        </a:p>
        <a:p>
          <a:pPr marL="0" lvl="0" indent="0" algn="ctr" defTabSz="444500">
            <a:lnSpc>
              <a:spcPct val="90000"/>
            </a:lnSpc>
            <a:spcBef>
              <a:spcPct val="0"/>
            </a:spcBef>
            <a:spcAft>
              <a:spcPct val="35000"/>
            </a:spcAft>
            <a:buNone/>
          </a:pPr>
          <a:r>
            <a:rPr lang="en-US" sz="1000" b="1" kern="1200" dirty="0"/>
            <a:t>(1.43%)</a:t>
          </a:r>
        </a:p>
      </dsp:txBody>
      <dsp:txXfrm>
        <a:off x="5536830" y="4890348"/>
        <a:ext cx="1626910" cy="1018907"/>
      </dsp:txXfrm>
    </dsp:sp>
    <dsp:sp modelId="{F0D606B3-2B35-48D6-8545-D67FDCB8BC9D}">
      <dsp:nvSpPr>
        <dsp:cNvPr id="0" name=""/>
        <dsp:cNvSpPr/>
      </dsp:nvSpPr>
      <dsp:spPr>
        <a:xfrm>
          <a:off x="2030724" y="575467"/>
          <a:ext cx="5318558" cy="5318558"/>
        </a:xfrm>
        <a:custGeom>
          <a:avLst/>
          <a:gdLst/>
          <a:ahLst/>
          <a:cxnLst/>
          <a:rect l="0" t="0" r="0" b="0"/>
          <a:pathLst>
            <a:path>
              <a:moveTo>
                <a:pt x="3438851" y="5201725"/>
              </a:moveTo>
              <a:arcTo wR="2659279" hR="2659279" stAng="4377196" swAng="16249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5EFC00-D6B2-4F77-8078-AFE41EA3B4E7}">
      <dsp:nvSpPr>
        <dsp:cNvPr id="0" name=""/>
        <dsp:cNvSpPr/>
      </dsp:nvSpPr>
      <dsp:spPr>
        <a:xfrm>
          <a:off x="2476927" y="4885717"/>
          <a:ext cx="1737152" cy="1129149"/>
        </a:xfrm>
        <a:prstGeom prst="roundRect">
          <a:avLst/>
        </a:prstGeom>
        <a:solidFill>
          <a:srgbClr val="FFC000"/>
        </a:solidFill>
        <a:ln w="12700" cap="flat" cmpd="sng" algn="ctr">
          <a:solidFill>
            <a:schemeClr val="accent6">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Sharing a Needle</a:t>
          </a:r>
        </a:p>
        <a:p>
          <a:pPr marL="0" lvl="0" indent="0" algn="ctr" defTabSz="444500">
            <a:lnSpc>
              <a:spcPct val="90000"/>
            </a:lnSpc>
            <a:spcBef>
              <a:spcPct val="0"/>
            </a:spcBef>
            <a:spcAft>
              <a:spcPct val="35000"/>
            </a:spcAft>
            <a:buNone/>
          </a:pPr>
          <a:r>
            <a:rPr lang="en-US" sz="1400" b="1" kern="1200" dirty="0"/>
            <a:t>1 in 149</a:t>
          </a:r>
        </a:p>
        <a:p>
          <a:pPr marL="0" lvl="0" indent="0" algn="ctr" defTabSz="444500">
            <a:lnSpc>
              <a:spcPct val="90000"/>
            </a:lnSpc>
            <a:spcBef>
              <a:spcPct val="0"/>
            </a:spcBef>
            <a:spcAft>
              <a:spcPct val="35000"/>
            </a:spcAft>
            <a:buNone/>
          </a:pPr>
          <a:r>
            <a:rPr lang="en-US" sz="1000" b="1" kern="1200" dirty="0"/>
            <a:t>(0.67%)</a:t>
          </a:r>
        </a:p>
      </dsp:txBody>
      <dsp:txXfrm>
        <a:off x="2532048" y="4940838"/>
        <a:ext cx="1626910" cy="1018907"/>
      </dsp:txXfrm>
    </dsp:sp>
    <dsp:sp modelId="{BE50B7BC-13F6-4682-9152-CC2F2EF496C9}">
      <dsp:nvSpPr>
        <dsp:cNvPr id="0" name=""/>
        <dsp:cNvSpPr/>
      </dsp:nvSpPr>
      <dsp:spPr>
        <a:xfrm>
          <a:off x="2219822" y="629876"/>
          <a:ext cx="5318558" cy="5318558"/>
        </a:xfrm>
        <a:custGeom>
          <a:avLst/>
          <a:gdLst/>
          <a:ahLst/>
          <a:cxnLst/>
          <a:rect l="0" t="0" r="0" b="0"/>
          <a:pathLst>
            <a:path>
              <a:moveTo>
                <a:pt x="517926" y="4236103"/>
              </a:moveTo>
              <a:arcTo wR="2659279" hR="2659279" stAng="8617995" swAng="32418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DA0310-4E8E-4180-B819-2837187633B1}">
      <dsp:nvSpPr>
        <dsp:cNvPr id="0" name=""/>
        <dsp:cNvSpPr/>
      </dsp:nvSpPr>
      <dsp:spPr>
        <a:xfrm>
          <a:off x="1596432" y="1329697"/>
          <a:ext cx="2000365" cy="1129149"/>
        </a:xfrm>
        <a:prstGeom prst="roundRect">
          <a:avLst/>
        </a:prstGeom>
        <a:solidFill>
          <a:schemeClr val="accent6">
            <a:lumMod val="25000"/>
          </a:schemeClr>
        </a:solidFill>
        <a:ln w="12700" cap="flat" cmpd="sng" algn="ctr">
          <a:solidFill>
            <a:schemeClr val="accent6">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Anal Sex</a:t>
          </a:r>
        </a:p>
        <a:p>
          <a:pPr marL="0" lvl="0" indent="0" algn="ctr" defTabSz="444500">
            <a:lnSpc>
              <a:spcPct val="90000"/>
            </a:lnSpc>
            <a:spcBef>
              <a:spcPct val="0"/>
            </a:spcBef>
            <a:spcAft>
              <a:spcPct val="35000"/>
            </a:spcAft>
            <a:buNone/>
          </a:pPr>
          <a:r>
            <a:rPr lang="en-US" sz="1000" b="1" kern="1200" dirty="0"/>
            <a:t>(Circumcised Negative Top)</a:t>
          </a:r>
        </a:p>
        <a:p>
          <a:pPr marL="0" lvl="0" indent="0" algn="ctr" defTabSz="444500">
            <a:lnSpc>
              <a:spcPct val="90000"/>
            </a:lnSpc>
            <a:spcBef>
              <a:spcPct val="0"/>
            </a:spcBef>
            <a:spcAft>
              <a:spcPct val="35000"/>
            </a:spcAft>
            <a:buNone/>
          </a:pPr>
          <a:r>
            <a:rPr lang="en-US" sz="1400" b="1" kern="1200" dirty="0"/>
            <a:t>1 in 909</a:t>
          </a:r>
        </a:p>
        <a:p>
          <a:pPr marL="0" lvl="0" indent="0" algn="ctr" defTabSz="444500">
            <a:lnSpc>
              <a:spcPct val="90000"/>
            </a:lnSpc>
            <a:spcBef>
              <a:spcPct val="0"/>
            </a:spcBef>
            <a:spcAft>
              <a:spcPct val="35000"/>
            </a:spcAft>
            <a:buNone/>
          </a:pPr>
          <a:r>
            <a:rPr lang="en-US" sz="1000" b="1" kern="1200" dirty="0"/>
            <a:t>(0.11%)</a:t>
          </a:r>
        </a:p>
      </dsp:txBody>
      <dsp:txXfrm>
        <a:off x="1651553" y="1384818"/>
        <a:ext cx="1890123" cy="1018907"/>
      </dsp:txXfrm>
    </dsp:sp>
    <dsp:sp modelId="{518A142D-6110-4C3D-898E-7C0B8DD531DE}">
      <dsp:nvSpPr>
        <dsp:cNvPr id="0" name=""/>
        <dsp:cNvSpPr/>
      </dsp:nvSpPr>
      <dsp:spPr>
        <a:xfrm>
          <a:off x="2240339" y="564632"/>
          <a:ext cx="5318558" cy="5318558"/>
        </a:xfrm>
        <a:custGeom>
          <a:avLst/>
          <a:gdLst/>
          <a:ahLst/>
          <a:cxnLst/>
          <a:rect l="0" t="0" r="0" b="0"/>
          <a:pathLst>
            <a:path>
              <a:moveTo>
                <a:pt x="801190" y="756840"/>
              </a:moveTo>
              <a:arcTo wR="2659279" hR="2659279" stAng="13540541" swAng="150044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4331F-11C4-EB47-80B5-93B487253ABE}"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ECFFA-7B95-2647-9316-97B8CE79E065}" type="slidenum">
              <a:rPr lang="en-US" smtClean="0"/>
              <a:t>‹#›</a:t>
            </a:fld>
            <a:endParaRPr lang="en-US"/>
          </a:p>
        </p:txBody>
      </p:sp>
    </p:spTree>
    <p:extLst>
      <p:ext uri="{BB962C8B-B14F-4D97-AF65-F5344CB8AC3E}">
        <p14:creationId xmlns:p14="http://schemas.microsoft.com/office/powerpoint/2010/main" val="101099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ECFFA-7B95-2647-9316-97B8CE79E065}" type="slidenum">
              <a:rPr lang="en-US" smtClean="0"/>
              <a:t>12</a:t>
            </a:fld>
            <a:endParaRPr lang="en-US"/>
          </a:p>
        </p:txBody>
      </p:sp>
    </p:spTree>
    <p:extLst>
      <p:ext uri="{BB962C8B-B14F-4D97-AF65-F5344CB8AC3E}">
        <p14:creationId xmlns:p14="http://schemas.microsoft.com/office/powerpoint/2010/main" val="300054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ECFFA-7B95-2647-9316-97B8CE79E065}" type="slidenum">
              <a:rPr lang="en-US" smtClean="0"/>
              <a:t>13</a:t>
            </a:fld>
            <a:endParaRPr lang="en-US"/>
          </a:p>
        </p:txBody>
      </p:sp>
    </p:spTree>
    <p:extLst>
      <p:ext uri="{BB962C8B-B14F-4D97-AF65-F5344CB8AC3E}">
        <p14:creationId xmlns:p14="http://schemas.microsoft.com/office/powerpoint/2010/main" val="2406285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840B5A-06BC-2A49-B8CE-F69CFD8377FD}"/>
              </a:ext>
            </a:extLst>
          </p:cNvPr>
          <p:cNvSpPr/>
          <p:nvPr userDrawn="1"/>
        </p:nvSpPr>
        <p:spPr>
          <a:xfrm>
            <a:off x="-55841" y="-41189"/>
            <a:ext cx="12247841" cy="6981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6610DF-473C-3440-A0F1-D12894520E41}"/>
              </a:ext>
            </a:extLst>
          </p:cNvPr>
          <p:cNvSpPr>
            <a:spLocks noGrp="1"/>
          </p:cNvSpPr>
          <p:nvPr>
            <p:ph type="ctrTitle"/>
          </p:nvPr>
        </p:nvSpPr>
        <p:spPr>
          <a:xfrm>
            <a:off x="1524000" y="2490595"/>
            <a:ext cx="9144000" cy="653078"/>
          </a:xfrm>
          <a:prstGeom prst="rect">
            <a:avLst/>
          </a:prstGeom>
        </p:spPr>
        <p:txBody>
          <a:bodyPr anchor="b">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FE9A9B5-3041-3F46-936C-44E2DC06AB28}"/>
              </a:ext>
            </a:extLst>
          </p:cNvPr>
          <p:cNvSpPr>
            <a:spLocks noGrp="1"/>
          </p:cNvSpPr>
          <p:nvPr>
            <p:ph type="subTitle" idx="1"/>
          </p:nvPr>
        </p:nvSpPr>
        <p:spPr>
          <a:xfrm>
            <a:off x="1524000" y="3267414"/>
            <a:ext cx="9144000" cy="795458"/>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a16="http://schemas.microsoft.com/office/drawing/2014/main" id="{55189CC6-2F55-A543-A820-C41C56D4685A}"/>
              </a:ext>
            </a:extLst>
          </p:cNvPr>
          <p:cNvPicPr>
            <a:picLocks noChangeAspect="1"/>
          </p:cNvPicPr>
          <p:nvPr userDrawn="1"/>
        </p:nvPicPr>
        <p:blipFill>
          <a:blip r:embed="rId2"/>
          <a:stretch>
            <a:fillRect/>
          </a:stretch>
        </p:blipFill>
        <p:spPr>
          <a:xfrm>
            <a:off x="533400" y="5610477"/>
            <a:ext cx="1508198" cy="728244"/>
          </a:xfrm>
          <a:prstGeom prst="rect">
            <a:avLst/>
          </a:prstGeom>
        </p:spPr>
      </p:pic>
    </p:spTree>
    <p:extLst>
      <p:ext uri="{BB962C8B-B14F-4D97-AF65-F5344CB8AC3E}">
        <p14:creationId xmlns:p14="http://schemas.microsoft.com/office/powerpoint/2010/main" val="21811259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21A12-648E-0642-9354-B2E1F3D2708D}"/>
              </a:ext>
            </a:extLst>
          </p:cNvPr>
          <p:cNvSpPr>
            <a:spLocks noGrp="1"/>
          </p:cNvSpPr>
          <p:nvPr>
            <p:ph type="title"/>
          </p:nvPr>
        </p:nvSpPr>
        <p:spPr>
          <a:xfrm>
            <a:off x="571500" y="578480"/>
            <a:ext cx="11010900" cy="434774"/>
          </a:xfrm>
        </p:spPr>
        <p:txBody>
          <a:bodyPr anchor="t">
            <a:normAutofit/>
          </a:bodyPr>
          <a:lstStyle>
            <a:lvl1pPr>
              <a:defRPr sz="2400"/>
            </a:lvl1pPr>
          </a:lstStyle>
          <a:p>
            <a:r>
              <a:rPr lang="en-US" dirty="0"/>
              <a:t>Click to edit Master title style</a:t>
            </a:r>
          </a:p>
        </p:txBody>
      </p:sp>
      <p:sp>
        <p:nvSpPr>
          <p:cNvPr id="6" name="Content Placeholder 5">
            <a:extLst>
              <a:ext uri="{FF2B5EF4-FFF2-40B4-BE49-F238E27FC236}">
                <a16:creationId xmlns:a16="http://schemas.microsoft.com/office/drawing/2014/main" id="{C3913449-D4B4-3645-BAEE-544501E64EE4}"/>
              </a:ext>
            </a:extLst>
          </p:cNvPr>
          <p:cNvSpPr>
            <a:spLocks noGrp="1"/>
          </p:cNvSpPr>
          <p:nvPr>
            <p:ph sz="quarter" idx="4"/>
          </p:nvPr>
        </p:nvSpPr>
        <p:spPr>
          <a:xfrm>
            <a:off x="571500" y="1260389"/>
            <a:ext cx="11010900" cy="4111712"/>
          </a:xfrm>
        </p:spPr>
        <p:txBody>
          <a:bodyPr>
            <a:normAutofit/>
          </a:bodyPr>
          <a:lstStyle>
            <a:lvl1pPr marL="0" indent="0">
              <a:buNone/>
              <a:defRPr sz="1400">
                <a:solidFill>
                  <a:schemeClr val="accent3"/>
                </a:solidFill>
              </a:defRPr>
            </a:lvl1pPr>
          </a:lstStyle>
          <a:p>
            <a:pPr lvl="0"/>
            <a:endParaRPr lang="en-US" dirty="0"/>
          </a:p>
        </p:txBody>
      </p:sp>
    </p:spTree>
    <p:extLst>
      <p:ext uri="{BB962C8B-B14F-4D97-AF65-F5344CB8AC3E}">
        <p14:creationId xmlns:p14="http://schemas.microsoft.com/office/powerpoint/2010/main" val="360424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21A12-648E-0642-9354-B2E1F3D2708D}"/>
              </a:ext>
            </a:extLst>
          </p:cNvPr>
          <p:cNvSpPr>
            <a:spLocks noGrp="1"/>
          </p:cNvSpPr>
          <p:nvPr>
            <p:ph type="title"/>
          </p:nvPr>
        </p:nvSpPr>
        <p:spPr/>
        <p:txBody>
          <a:bodyPr/>
          <a:lstStyle/>
          <a:p>
            <a:r>
              <a:rPr lang="en-US"/>
              <a:t>Click to edit Master title style</a:t>
            </a:r>
          </a:p>
        </p:txBody>
      </p:sp>
      <p:graphicFrame>
        <p:nvGraphicFramePr>
          <p:cNvPr id="3" name="Chart 2">
            <a:extLst>
              <a:ext uri="{FF2B5EF4-FFF2-40B4-BE49-F238E27FC236}">
                <a16:creationId xmlns:a16="http://schemas.microsoft.com/office/drawing/2014/main" id="{2E259BC7-8BE3-CA45-8FB6-B9AE3EB492D2}"/>
              </a:ext>
            </a:extLst>
          </p:cNvPr>
          <p:cNvGraphicFramePr/>
          <p:nvPr userDrawn="1">
            <p:extLst>
              <p:ext uri="{D42A27DB-BD31-4B8C-83A1-F6EECF244321}">
                <p14:modId xmlns:p14="http://schemas.microsoft.com/office/powerpoint/2010/main" val="1167032599"/>
              </p:ext>
            </p:extLst>
          </p:nvPr>
        </p:nvGraphicFramePr>
        <p:xfrm>
          <a:off x="838200" y="1697667"/>
          <a:ext cx="6679367" cy="367443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a:extLst>
              <a:ext uri="{FF2B5EF4-FFF2-40B4-BE49-F238E27FC236}">
                <a16:creationId xmlns:a16="http://schemas.microsoft.com/office/drawing/2014/main" id="{48EC2AA1-60B1-4346-98A9-33E73507FD3D}"/>
              </a:ext>
            </a:extLst>
          </p:cNvPr>
          <p:cNvSpPr>
            <a:spLocks noGrp="1"/>
          </p:cNvSpPr>
          <p:nvPr>
            <p:ph type="body" sz="half" idx="2"/>
          </p:nvPr>
        </p:nvSpPr>
        <p:spPr>
          <a:xfrm>
            <a:off x="7936127" y="1853514"/>
            <a:ext cx="3684373" cy="3518586"/>
          </a:xfrm>
        </p:spPr>
        <p:txBody>
          <a:bodyPr>
            <a:normAutofit/>
          </a:bodyPr>
          <a:lstStyle>
            <a:lvl1pPr marL="0" indent="0">
              <a:buNone/>
              <a:defRPr sz="1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23611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5809-BE2A-F044-84D8-42C46176A096}"/>
              </a:ext>
            </a:extLst>
          </p:cNvPr>
          <p:cNvSpPr>
            <a:spLocks noGrp="1"/>
          </p:cNvSpPr>
          <p:nvPr>
            <p:ph type="title"/>
          </p:nvPr>
        </p:nvSpPr>
        <p:spPr>
          <a:xfrm>
            <a:off x="571500" y="579738"/>
            <a:ext cx="3932237" cy="688889"/>
          </a:xfrm>
          <a:prstGeom prst="rect">
            <a:avLst/>
          </a:prstGeom>
        </p:spPr>
        <p:txBody>
          <a:bodyPr anchor="b">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64BA3DC9-1DE0-CB4E-B128-4B8A325F729D}"/>
              </a:ext>
            </a:extLst>
          </p:cNvPr>
          <p:cNvSpPr>
            <a:spLocks noGrp="1"/>
          </p:cNvSpPr>
          <p:nvPr>
            <p:ph type="pic" idx="1"/>
          </p:nvPr>
        </p:nvSpPr>
        <p:spPr>
          <a:xfrm>
            <a:off x="7397578" y="1"/>
            <a:ext cx="479442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533A57-A19B-D541-B654-D63D5056A63F}"/>
              </a:ext>
            </a:extLst>
          </p:cNvPr>
          <p:cNvSpPr>
            <a:spLocks noGrp="1"/>
          </p:cNvSpPr>
          <p:nvPr>
            <p:ph type="body" sz="half" idx="2"/>
          </p:nvPr>
        </p:nvSpPr>
        <p:spPr>
          <a:xfrm>
            <a:off x="571500" y="1649628"/>
            <a:ext cx="3932237" cy="3722472"/>
          </a:xfrm>
        </p:spPr>
        <p:txBody>
          <a:bodyPr>
            <a:normAutofit/>
          </a:bodyPr>
          <a:lstStyle>
            <a:lvl1pPr marL="0" indent="0">
              <a:buNone/>
              <a:defRPr sz="14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49042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345D40-05A8-484B-A9D4-BE71000D730B}"/>
              </a:ext>
            </a:extLst>
          </p:cNvPr>
          <p:cNvSpPr/>
          <p:nvPr userDrawn="1"/>
        </p:nvSpPr>
        <p:spPr>
          <a:xfrm>
            <a:off x="-55841" y="-62821"/>
            <a:ext cx="12247841" cy="6987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695809-BE2A-F044-84D8-42C46176A096}"/>
              </a:ext>
            </a:extLst>
          </p:cNvPr>
          <p:cNvSpPr>
            <a:spLocks noGrp="1"/>
          </p:cNvSpPr>
          <p:nvPr>
            <p:ph type="title"/>
          </p:nvPr>
        </p:nvSpPr>
        <p:spPr>
          <a:xfrm>
            <a:off x="571500" y="571502"/>
            <a:ext cx="3932237" cy="688888"/>
          </a:xfrm>
          <a:prstGeom prst="rect">
            <a:avLst/>
          </a:prstGeom>
        </p:spPr>
        <p:txBody>
          <a:bodyPr anchor="b">
            <a:normAutofit/>
          </a:bodyPr>
          <a:lstStyle>
            <a:lvl1pPr>
              <a:defRPr sz="24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4BA3DC9-1DE0-CB4E-B128-4B8A325F729D}"/>
              </a:ext>
            </a:extLst>
          </p:cNvPr>
          <p:cNvSpPr>
            <a:spLocks noGrp="1"/>
          </p:cNvSpPr>
          <p:nvPr>
            <p:ph type="pic" idx="1"/>
          </p:nvPr>
        </p:nvSpPr>
        <p:spPr>
          <a:xfrm>
            <a:off x="7405816" y="-62821"/>
            <a:ext cx="4786184" cy="6987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533A57-A19B-D541-B654-D63D5056A63F}"/>
              </a:ext>
            </a:extLst>
          </p:cNvPr>
          <p:cNvSpPr>
            <a:spLocks noGrp="1"/>
          </p:cNvSpPr>
          <p:nvPr>
            <p:ph type="body" sz="half" idx="2"/>
          </p:nvPr>
        </p:nvSpPr>
        <p:spPr>
          <a:xfrm>
            <a:off x="571500" y="1657832"/>
            <a:ext cx="3932237" cy="3714267"/>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a:extLst>
              <a:ext uri="{FF2B5EF4-FFF2-40B4-BE49-F238E27FC236}">
                <a16:creationId xmlns:a16="http://schemas.microsoft.com/office/drawing/2014/main" id="{5998BD22-1817-F44E-829A-3A7D23AC88BD}"/>
              </a:ext>
            </a:extLst>
          </p:cNvPr>
          <p:cNvPicPr>
            <a:picLocks noChangeAspect="1"/>
          </p:cNvPicPr>
          <p:nvPr userDrawn="1"/>
        </p:nvPicPr>
        <p:blipFill>
          <a:blip r:embed="rId2"/>
          <a:stretch>
            <a:fillRect/>
          </a:stretch>
        </p:blipFill>
        <p:spPr>
          <a:xfrm>
            <a:off x="517767" y="5594711"/>
            <a:ext cx="1557217" cy="707422"/>
          </a:xfrm>
          <a:prstGeom prst="rect">
            <a:avLst/>
          </a:prstGeom>
        </p:spPr>
      </p:pic>
    </p:spTree>
    <p:extLst>
      <p:ext uri="{BB962C8B-B14F-4D97-AF65-F5344CB8AC3E}">
        <p14:creationId xmlns:p14="http://schemas.microsoft.com/office/powerpoint/2010/main" val="3757565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345D40-05A8-484B-A9D4-BE71000D730B}"/>
              </a:ext>
            </a:extLst>
          </p:cNvPr>
          <p:cNvSpPr/>
          <p:nvPr userDrawn="1"/>
        </p:nvSpPr>
        <p:spPr>
          <a:xfrm>
            <a:off x="-55841" y="-62821"/>
            <a:ext cx="12247841" cy="6987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695809-BE2A-F044-84D8-42C46176A096}"/>
              </a:ext>
            </a:extLst>
          </p:cNvPr>
          <p:cNvSpPr>
            <a:spLocks noGrp="1"/>
          </p:cNvSpPr>
          <p:nvPr>
            <p:ph type="title"/>
          </p:nvPr>
        </p:nvSpPr>
        <p:spPr>
          <a:xfrm>
            <a:off x="571500" y="571502"/>
            <a:ext cx="3932237" cy="688888"/>
          </a:xfrm>
          <a:prstGeom prst="rect">
            <a:avLst/>
          </a:prstGeom>
        </p:spPr>
        <p:txBody>
          <a:bodyPr anchor="b">
            <a:normAutofit/>
          </a:bodyPr>
          <a:lstStyle>
            <a:lvl1pPr>
              <a:defRPr sz="2400">
                <a:solidFill>
                  <a:schemeClr val="accent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4BA3DC9-1DE0-CB4E-B128-4B8A325F729D}"/>
              </a:ext>
            </a:extLst>
          </p:cNvPr>
          <p:cNvSpPr>
            <a:spLocks noGrp="1"/>
          </p:cNvSpPr>
          <p:nvPr>
            <p:ph type="pic" idx="1"/>
          </p:nvPr>
        </p:nvSpPr>
        <p:spPr>
          <a:xfrm>
            <a:off x="7405816" y="-62821"/>
            <a:ext cx="4786184" cy="6987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533A57-A19B-D541-B654-D63D5056A63F}"/>
              </a:ext>
            </a:extLst>
          </p:cNvPr>
          <p:cNvSpPr>
            <a:spLocks noGrp="1"/>
          </p:cNvSpPr>
          <p:nvPr>
            <p:ph type="body" sz="half" idx="2"/>
          </p:nvPr>
        </p:nvSpPr>
        <p:spPr>
          <a:xfrm>
            <a:off x="571500" y="1657832"/>
            <a:ext cx="3932237" cy="3714267"/>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a:extLst>
              <a:ext uri="{FF2B5EF4-FFF2-40B4-BE49-F238E27FC236}">
                <a16:creationId xmlns:a16="http://schemas.microsoft.com/office/drawing/2014/main" id="{5998BD22-1817-F44E-829A-3A7D23AC88BD}"/>
              </a:ext>
            </a:extLst>
          </p:cNvPr>
          <p:cNvPicPr>
            <a:picLocks noChangeAspect="1"/>
          </p:cNvPicPr>
          <p:nvPr userDrawn="1"/>
        </p:nvPicPr>
        <p:blipFill>
          <a:blip r:embed="rId2"/>
          <a:stretch>
            <a:fillRect/>
          </a:stretch>
        </p:blipFill>
        <p:spPr>
          <a:xfrm>
            <a:off x="517767" y="5594711"/>
            <a:ext cx="1557217" cy="707422"/>
          </a:xfrm>
          <a:prstGeom prst="rect">
            <a:avLst/>
          </a:prstGeom>
        </p:spPr>
      </p:pic>
      <p:pic>
        <p:nvPicPr>
          <p:cNvPr id="8" name="Picture 7">
            <a:extLst>
              <a:ext uri="{FF2B5EF4-FFF2-40B4-BE49-F238E27FC236}">
                <a16:creationId xmlns:a16="http://schemas.microsoft.com/office/drawing/2014/main" id="{65E6C94B-8534-5144-9BEB-C95A261435F7}"/>
              </a:ext>
            </a:extLst>
          </p:cNvPr>
          <p:cNvPicPr>
            <a:picLocks noChangeAspect="1"/>
          </p:cNvPicPr>
          <p:nvPr userDrawn="1"/>
        </p:nvPicPr>
        <p:blipFill>
          <a:blip r:embed="rId3"/>
          <a:stretch>
            <a:fillRect/>
          </a:stretch>
        </p:blipFill>
        <p:spPr>
          <a:xfrm>
            <a:off x="533400" y="5610477"/>
            <a:ext cx="1508198" cy="728244"/>
          </a:xfrm>
          <a:prstGeom prst="rect">
            <a:avLst/>
          </a:prstGeom>
        </p:spPr>
      </p:pic>
    </p:spTree>
    <p:extLst>
      <p:ext uri="{BB962C8B-B14F-4D97-AF65-F5344CB8AC3E}">
        <p14:creationId xmlns:p14="http://schemas.microsoft.com/office/powerpoint/2010/main" val="63702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C9EA-6CFA-984B-90E6-42B8333A4CA7}"/>
              </a:ext>
            </a:extLst>
          </p:cNvPr>
          <p:cNvSpPr>
            <a:spLocks noGrp="1"/>
          </p:cNvSpPr>
          <p:nvPr>
            <p:ph type="title"/>
          </p:nvPr>
        </p:nvSpPr>
        <p:spPr>
          <a:xfrm>
            <a:off x="838200" y="1709738"/>
            <a:ext cx="10509250" cy="2736619"/>
          </a:xfrm>
          <a:prstGeom prst="rect">
            <a:avLst/>
          </a:prstGeom>
        </p:spPr>
        <p:txBody>
          <a:bodyPr anchor="b">
            <a:normAutofit/>
          </a:bodyPr>
          <a:lstStyle>
            <a:lvl1pPr algn="ct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3F424518-4584-D841-B25D-D570940DE4D6}"/>
              </a:ext>
            </a:extLst>
          </p:cNvPr>
          <p:cNvSpPr>
            <a:spLocks noGrp="1"/>
          </p:cNvSpPr>
          <p:nvPr>
            <p:ph type="body" idx="1"/>
          </p:nvPr>
        </p:nvSpPr>
        <p:spPr>
          <a:xfrm>
            <a:off x="838200" y="4589463"/>
            <a:ext cx="10509250" cy="78263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3995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BB743A-AF3D-0247-BE05-E3F90BA60A64}"/>
              </a:ext>
            </a:extLst>
          </p:cNvPr>
          <p:cNvSpPr/>
          <p:nvPr userDrawn="1"/>
        </p:nvSpPr>
        <p:spPr>
          <a:xfrm>
            <a:off x="-55841" y="-41189"/>
            <a:ext cx="12247841" cy="6981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B8C9EA-6CFA-984B-90E6-42B8333A4CA7}"/>
              </a:ext>
            </a:extLst>
          </p:cNvPr>
          <p:cNvSpPr>
            <a:spLocks noGrp="1"/>
          </p:cNvSpPr>
          <p:nvPr>
            <p:ph type="title"/>
          </p:nvPr>
        </p:nvSpPr>
        <p:spPr>
          <a:xfrm>
            <a:off x="571500" y="5372100"/>
            <a:ext cx="11010900" cy="914400"/>
          </a:xfrm>
          <a:prstGeom prst="rect">
            <a:avLst/>
          </a:prstGeom>
        </p:spPr>
        <p:txBody>
          <a:bodyPr anchor="ctr">
            <a:normAutofit/>
          </a:bodyPr>
          <a:lstStyle>
            <a:lvl1pPr algn="l">
              <a:defRPr sz="2800">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8D186774-7FD7-404C-AEEF-E76A1BC7FE18}"/>
              </a:ext>
            </a:extLst>
          </p:cNvPr>
          <p:cNvPicPr>
            <a:picLocks noChangeAspect="1"/>
          </p:cNvPicPr>
          <p:nvPr userDrawn="1"/>
        </p:nvPicPr>
        <p:blipFill>
          <a:blip r:embed="rId2"/>
          <a:stretch>
            <a:fillRect/>
          </a:stretch>
        </p:blipFill>
        <p:spPr>
          <a:xfrm>
            <a:off x="4357474" y="2062300"/>
            <a:ext cx="3797986" cy="1817190"/>
          </a:xfrm>
          <a:prstGeom prst="rect">
            <a:avLst/>
          </a:prstGeom>
        </p:spPr>
      </p:pic>
    </p:spTree>
    <p:extLst>
      <p:ext uri="{BB962C8B-B14F-4D97-AF65-F5344CB8AC3E}">
        <p14:creationId xmlns:p14="http://schemas.microsoft.com/office/powerpoint/2010/main" val="312493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10DF-473C-3440-A0F1-D12894520E41}"/>
              </a:ext>
            </a:extLst>
          </p:cNvPr>
          <p:cNvSpPr>
            <a:spLocks noGrp="1"/>
          </p:cNvSpPr>
          <p:nvPr>
            <p:ph type="ctrTitle"/>
          </p:nvPr>
        </p:nvSpPr>
        <p:spPr>
          <a:xfrm>
            <a:off x="1524000" y="2490595"/>
            <a:ext cx="9144000" cy="653078"/>
          </a:xfrm>
          <a:prstGeom prst="rect">
            <a:avLst/>
          </a:prstGeo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AFE9A9B5-3041-3F46-936C-44E2DC06AB28}"/>
              </a:ext>
            </a:extLst>
          </p:cNvPr>
          <p:cNvSpPr>
            <a:spLocks noGrp="1"/>
          </p:cNvSpPr>
          <p:nvPr>
            <p:ph type="subTitle" idx="1"/>
          </p:nvPr>
        </p:nvSpPr>
        <p:spPr>
          <a:xfrm>
            <a:off x="1524000" y="3267414"/>
            <a:ext cx="9144000" cy="795458"/>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92437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10DF-473C-3440-A0F1-D12894520E41}"/>
              </a:ext>
            </a:extLst>
          </p:cNvPr>
          <p:cNvSpPr>
            <a:spLocks noGrp="1"/>
          </p:cNvSpPr>
          <p:nvPr>
            <p:ph type="ctrTitle"/>
          </p:nvPr>
        </p:nvSpPr>
        <p:spPr>
          <a:xfrm>
            <a:off x="3253945" y="1911178"/>
            <a:ext cx="5453449" cy="2018270"/>
          </a:xfrm>
          <a:prstGeom prst="rect">
            <a:avLst/>
          </a:prstGeom>
        </p:spPr>
        <p:txBody>
          <a:bodyPr anchor="ctr">
            <a:normAutofit/>
          </a:bodyPr>
          <a:lstStyle>
            <a:lvl1pPr algn="ctr">
              <a:defRPr sz="4000"/>
            </a:lvl1pPr>
          </a:lstStyle>
          <a:p>
            <a:r>
              <a:rPr lang="en-US" dirty="0"/>
              <a:t>Click to edit Master title style</a:t>
            </a:r>
          </a:p>
        </p:txBody>
      </p:sp>
      <p:pic>
        <p:nvPicPr>
          <p:cNvPr id="5" name="Picture 4">
            <a:extLst>
              <a:ext uri="{FF2B5EF4-FFF2-40B4-BE49-F238E27FC236}">
                <a16:creationId xmlns:a16="http://schemas.microsoft.com/office/drawing/2014/main" id="{A9BBF002-478F-6E43-B5BB-EFFDDA5355D5}"/>
              </a:ext>
            </a:extLst>
          </p:cNvPr>
          <p:cNvPicPr>
            <a:picLocks noChangeAspect="1"/>
          </p:cNvPicPr>
          <p:nvPr userDrawn="1"/>
        </p:nvPicPr>
        <p:blipFill>
          <a:blip r:embed="rId2"/>
          <a:stretch>
            <a:fillRect/>
          </a:stretch>
        </p:blipFill>
        <p:spPr>
          <a:xfrm>
            <a:off x="8377880" y="575961"/>
            <a:ext cx="1665416" cy="1665416"/>
          </a:xfrm>
          <a:prstGeom prst="rect">
            <a:avLst/>
          </a:prstGeom>
        </p:spPr>
      </p:pic>
      <p:pic>
        <p:nvPicPr>
          <p:cNvPr id="7" name="Picture 6">
            <a:extLst>
              <a:ext uri="{FF2B5EF4-FFF2-40B4-BE49-F238E27FC236}">
                <a16:creationId xmlns:a16="http://schemas.microsoft.com/office/drawing/2014/main" id="{7085327B-ABCA-5240-9499-DD8C2902DAB3}"/>
              </a:ext>
            </a:extLst>
          </p:cNvPr>
          <p:cNvPicPr>
            <a:picLocks noChangeAspect="1"/>
          </p:cNvPicPr>
          <p:nvPr userDrawn="1"/>
        </p:nvPicPr>
        <p:blipFill>
          <a:blip r:embed="rId3"/>
          <a:stretch>
            <a:fillRect/>
          </a:stretch>
        </p:blipFill>
        <p:spPr>
          <a:xfrm>
            <a:off x="2010032" y="3608858"/>
            <a:ext cx="1607752" cy="1607752"/>
          </a:xfrm>
          <a:prstGeom prst="rect">
            <a:avLst/>
          </a:prstGeom>
        </p:spPr>
      </p:pic>
    </p:spTree>
    <p:extLst>
      <p:ext uri="{BB962C8B-B14F-4D97-AF65-F5344CB8AC3E}">
        <p14:creationId xmlns:p14="http://schemas.microsoft.com/office/powerpoint/2010/main" val="398492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FECC-CECC-6546-A1E4-5E9A0D6BA69B}"/>
              </a:ext>
            </a:extLst>
          </p:cNvPr>
          <p:cNvSpPr>
            <a:spLocks noGrp="1"/>
          </p:cNvSpPr>
          <p:nvPr>
            <p:ph type="title"/>
          </p:nvPr>
        </p:nvSpPr>
        <p:spPr>
          <a:xfrm>
            <a:off x="571500" y="578480"/>
            <a:ext cx="11049000" cy="1119188"/>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9519A6C-D63A-9940-8036-BDA5379CBDAC}"/>
              </a:ext>
            </a:extLst>
          </p:cNvPr>
          <p:cNvSpPr>
            <a:spLocks noGrp="1"/>
          </p:cNvSpPr>
          <p:nvPr>
            <p:ph idx="1"/>
          </p:nvPr>
        </p:nvSpPr>
        <p:spPr>
          <a:xfrm>
            <a:off x="571500" y="1825625"/>
            <a:ext cx="11049000" cy="35464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01471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C1F503-0624-9944-BFCC-52354EC73E88}"/>
              </a:ext>
            </a:extLst>
          </p:cNvPr>
          <p:cNvPicPr>
            <a:picLocks noChangeAspect="1"/>
          </p:cNvPicPr>
          <p:nvPr userDrawn="1"/>
        </p:nvPicPr>
        <p:blipFill>
          <a:blip r:embed="rId2"/>
          <a:stretch>
            <a:fillRect/>
          </a:stretch>
        </p:blipFill>
        <p:spPr>
          <a:xfrm>
            <a:off x="571501" y="-39148"/>
            <a:ext cx="11620500" cy="6915436"/>
          </a:xfrm>
          <a:prstGeom prst="rect">
            <a:avLst/>
          </a:prstGeom>
        </p:spPr>
      </p:pic>
      <p:sp>
        <p:nvSpPr>
          <p:cNvPr id="2" name="Title 1">
            <a:extLst>
              <a:ext uri="{FF2B5EF4-FFF2-40B4-BE49-F238E27FC236}">
                <a16:creationId xmlns:a16="http://schemas.microsoft.com/office/drawing/2014/main" id="{E227FECC-CECC-6546-A1E4-5E9A0D6BA69B}"/>
              </a:ext>
            </a:extLst>
          </p:cNvPr>
          <p:cNvSpPr>
            <a:spLocks noGrp="1"/>
          </p:cNvSpPr>
          <p:nvPr>
            <p:ph type="title"/>
          </p:nvPr>
        </p:nvSpPr>
        <p:spPr>
          <a:xfrm>
            <a:off x="571500" y="578480"/>
            <a:ext cx="11049000" cy="566579"/>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B9519A6C-D63A-9940-8036-BDA5379CBDAC}"/>
              </a:ext>
            </a:extLst>
          </p:cNvPr>
          <p:cNvSpPr>
            <a:spLocks noGrp="1"/>
          </p:cNvSpPr>
          <p:nvPr>
            <p:ph idx="1"/>
          </p:nvPr>
        </p:nvSpPr>
        <p:spPr>
          <a:xfrm>
            <a:off x="571500" y="1449859"/>
            <a:ext cx="11049000" cy="3922241"/>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8870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78D875-3619-F64D-AD1F-A500AD8076EB}"/>
              </a:ext>
            </a:extLst>
          </p:cNvPr>
          <p:cNvPicPr>
            <a:picLocks noChangeAspect="1"/>
          </p:cNvPicPr>
          <p:nvPr userDrawn="1"/>
        </p:nvPicPr>
        <p:blipFill>
          <a:blip r:embed="rId2"/>
          <a:stretch>
            <a:fillRect/>
          </a:stretch>
        </p:blipFill>
        <p:spPr>
          <a:xfrm>
            <a:off x="950977" y="0"/>
            <a:ext cx="11241024" cy="6870020"/>
          </a:xfrm>
          <a:prstGeom prst="rect">
            <a:avLst/>
          </a:prstGeom>
        </p:spPr>
      </p:pic>
      <p:sp>
        <p:nvSpPr>
          <p:cNvPr id="2" name="Title 1">
            <a:extLst>
              <a:ext uri="{FF2B5EF4-FFF2-40B4-BE49-F238E27FC236}">
                <a16:creationId xmlns:a16="http://schemas.microsoft.com/office/drawing/2014/main" id="{E227FECC-CECC-6546-A1E4-5E9A0D6BA69B}"/>
              </a:ext>
            </a:extLst>
          </p:cNvPr>
          <p:cNvSpPr>
            <a:spLocks noGrp="1"/>
          </p:cNvSpPr>
          <p:nvPr>
            <p:ph type="title"/>
          </p:nvPr>
        </p:nvSpPr>
        <p:spPr>
          <a:xfrm>
            <a:off x="571500" y="578480"/>
            <a:ext cx="11049000" cy="566579"/>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B9519A6C-D63A-9940-8036-BDA5379CBDAC}"/>
              </a:ext>
            </a:extLst>
          </p:cNvPr>
          <p:cNvSpPr>
            <a:spLocks noGrp="1"/>
          </p:cNvSpPr>
          <p:nvPr>
            <p:ph idx="1"/>
          </p:nvPr>
        </p:nvSpPr>
        <p:spPr>
          <a:xfrm>
            <a:off x="571500" y="1449859"/>
            <a:ext cx="11049000" cy="3922241"/>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29365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3684F2-0EEA-9F46-A199-7C22B5440A9A}"/>
              </a:ext>
            </a:extLst>
          </p:cNvPr>
          <p:cNvPicPr>
            <a:picLocks noChangeAspect="1"/>
          </p:cNvPicPr>
          <p:nvPr userDrawn="1"/>
        </p:nvPicPr>
        <p:blipFill>
          <a:blip r:embed="rId2"/>
          <a:stretch>
            <a:fillRect/>
          </a:stretch>
        </p:blipFill>
        <p:spPr>
          <a:xfrm>
            <a:off x="265176" y="-1"/>
            <a:ext cx="12007979" cy="6890135"/>
          </a:xfrm>
          <a:prstGeom prst="rect">
            <a:avLst/>
          </a:prstGeom>
        </p:spPr>
      </p:pic>
      <p:sp>
        <p:nvSpPr>
          <p:cNvPr id="2" name="Title 1">
            <a:extLst>
              <a:ext uri="{FF2B5EF4-FFF2-40B4-BE49-F238E27FC236}">
                <a16:creationId xmlns:a16="http://schemas.microsoft.com/office/drawing/2014/main" id="{E227FECC-CECC-6546-A1E4-5E9A0D6BA69B}"/>
              </a:ext>
            </a:extLst>
          </p:cNvPr>
          <p:cNvSpPr>
            <a:spLocks noGrp="1"/>
          </p:cNvSpPr>
          <p:nvPr>
            <p:ph type="title"/>
          </p:nvPr>
        </p:nvSpPr>
        <p:spPr>
          <a:xfrm>
            <a:off x="571500" y="578480"/>
            <a:ext cx="11049000" cy="558342"/>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B9519A6C-D63A-9940-8036-BDA5379CBDAC}"/>
              </a:ext>
            </a:extLst>
          </p:cNvPr>
          <p:cNvSpPr>
            <a:spLocks noGrp="1"/>
          </p:cNvSpPr>
          <p:nvPr>
            <p:ph idx="1"/>
          </p:nvPr>
        </p:nvSpPr>
        <p:spPr>
          <a:xfrm>
            <a:off x="571500" y="1449859"/>
            <a:ext cx="11049000" cy="3922241"/>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4665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24D9-256B-654F-B967-894190961E44}"/>
              </a:ext>
            </a:extLst>
          </p:cNvPr>
          <p:cNvSpPr>
            <a:spLocks noGrp="1"/>
          </p:cNvSpPr>
          <p:nvPr>
            <p:ph type="title"/>
          </p:nvPr>
        </p:nvSpPr>
        <p:spPr>
          <a:xfrm>
            <a:off x="571500" y="578480"/>
            <a:ext cx="11049000" cy="1119188"/>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C7F026-E644-C34E-915C-B0920D24F98C}"/>
              </a:ext>
            </a:extLst>
          </p:cNvPr>
          <p:cNvSpPr>
            <a:spLocks noGrp="1"/>
          </p:cNvSpPr>
          <p:nvPr>
            <p:ph sz="half" idx="1"/>
          </p:nvPr>
        </p:nvSpPr>
        <p:spPr>
          <a:xfrm>
            <a:off x="571500" y="1825625"/>
            <a:ext cx="5448300" cy="35464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39DCE4F-B2ED-5D47-8061-65087000D1D3}"/>
              </a:ext>
            </a:extLst>
          </p:cNvPr>
          <p:cNvSpPr>
            <a:spLocks noGrp="1"/>
          </p:cNvSpPr>
          <p:nvPr>
            <p:ph sz="half" idx="2"/>
          </p:nvPr>
        </p:nvSpPr>
        <p:spPr>
          <a:xfrm>
            <a:off x="6172200" y="1825625"/>
            <a:ext cx="5448300" cy="35464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68732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AFB2-0791-974D-A092-7778770574DD}"/>
              </a:ext>
            </a:extLst>
          </p:cNvPr>
          <p:cNvSpPr>
            <a:spLocks noGrp="1"/>
          </p:cNvSpPr>
          <p:nvPr>
            <p:ph type="title"/>
          </p:nvPr>
        </p:nvSpPr>
        <p:spPr>
          <a:xfrm>
            <a:off x="571500" y="585460"/>
            <a:ext cx="11010900" cy="1096757"/>
          </a:xfrm>
          <a:prstGeom prst="rect">
            <a:avLst/>
          </a:prstGeom>
        </p:spPr>
        <p:txBody>
          <a:bodyPr anchor="t">
            <a:normAutofit/>
          </a:bodyPr>
          <a:lstStyle>
            <a:lvl1pPr>
              <a:defRPr sz="2400"/>
            </a:lvl1pPr>
          </a:lstStyle>
          <a:p>
            <a:r>
              <a:rPr lang="en-US" dirty="0"/>
              <a:t>Click to edit Master title style</a:t>
            </a:r>
          </a:p>
        </p:txBody>
      </p:sp>
      <p:sp>
        <p:nvSpPr>
          <p:cNvPr id="4" name="Content Placeholder 3">
            <a:extLst>
              <a:ext uri="{FF2B5EF4-FFF2-40B4-BE49-F238E27FC236}">
                <a16:creationId xmlns:a16="http://schemas.microsoft.com/office/drawing/2014/main" id="{97F6368C-3F71-6D4E-9C13-2C37D31AC123}"/>
              </a:ext>
            </a:extLst>
          </p:cNvPr>
          <p:cNvSpPr>
            <a:spLocks noGrp="1"/>
          </p:cNvSpPr>
          <p:nvPr>
            <p:ph sz="half" idx="2"/>
          </p:nvPr>
        </p:nvSpPr>
        <p:spPr>
          <a:xfrm>
            <a:off x="571501" y="1894703"/>
            <a:ext cx="5129084" cy="3477397"/>
          </a:xfrm>
        </p:spPr>
        <p:txBody>
          <a:bodyPr>
            <a:normAutofit/>
          </a:bodyPr>
          <a:lstStyle>
            <a:lvl1pPr marL="0" indent="0">
              <a:buNone/>
              <a:defRPr sz="1400">
                <a:solidFill>
                  <a:schemeClr val="accent3"/>
                </a:solidFill>
              </a:defRPr>
            </a:lvl1pPr>
          </a:lstStyle>
          <a:p>
            <a:pPr lvl="0"/>
            <a:endParaRPr lang="en-US" dirty="0"/>
          </a:p>
        </p:txBody>
      </p:sp>
      <p:sp>
        <p:nvSpPr>
          <p:cNvPr id="6" name="Content Placeholder 5">
            <a:extLst>
              <a:ext uri="{FF2B5EF4-FFF2-40B4-BE49-F238E27FC236}">
                <a16:creationId xmlns:a16="http://schemas.microsoft.com/office/drawing/2014/main" id="{A22E0292-71A1-7F42-B4DE-144C7A17D806}"/>
              </a:ext>
            </a:extLst>
          </p:cNvPr>
          <p:cNvSpPr>
            <a:spLocks noGrp="1"/>
          </p:cNvSpPr>
          <p:nvPr>
            <p:ph sz="quarter" idx="4"/>
          </p:nvPr>
        </p:nvSpPr>
        <p:spPr>
          <a:xfrm>
            <a:off x="6310184" y="1894703"/>
            <a:ext cx="5272216" cy="3477397"/>
          </a:xfrm>
        </p:spPr>
        <p:txBody>
          <a:bodyPr>
            <a:normAutofit/>
          </a:bodyPr>
          <a:lstStyle>
            <a:lvl1pPr marL="0" indent="0">
              <a:buNone/>
              <a:defRPr sz="1400">
                <a:solidFill>
                  <a:schemeClr val="accent3"/>
                </a:solidFill>
              </a:defRPr>
            </a:lvl1pPr>
          </a:lstStyle>
          <a:p>
            <a:pPr lvl="0"/>
            <a:endParaRPr lang="en-US" dirty="0"/>
          </a:p>
        </p:txBody>
      </p:sp>
      <p:cxnSp>
        <p:nvCxnSpPr>
          <p:cNvPr id="12" name="Straight Connector 11">
            <a:extLst>
              <a:ext uri="{FF2B5EF4-FFF2-40B4-BE49-F238E27FC236}">
                <a16:creationId xmlns:a16="http://schemas.microsoft.com/office/drawing/2014/main" id="{4E9AA2C0-20C8-E34A-A28E-3A9C146660B0}"/>
              </a:ext>
            </a:extLst>
          </p:cNvPr>
          <p:cNvCxnSpPr>
            <a:cxnSpLocks/>
          </p:cNvCxnSpPr>
          <p:nvPr userDrawn="1"/>
        </p:nvCxnSpPr>
        <p:spPr>
          <a:xfrm>
            <a:off x="6021860" y="2215978"/>
            <a:ext cx="0" cy="27184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382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B5D50E-1B31-3D48-B009-FDF2D37122D8}"/>
              </a:ext>
            </a:extLst>
          </p:cNvPr>
          <p:cNvSpPr>
            <a:spLocks noGrp="1"/>
          </p:cNvSpPr>
          <p:nvPr>
            <p:ph type="body" idx="1"/>
          </p:nvPr>
        </p:nvSpPr>
        <p:spPr>
          <a:xfrm>
            <a:off x="571500" y="1825625"/>
            <a:ext cx="11010900" cy="30884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E8476D2E-C47F-2E4A-8667-A10BD47E78D8}"/>
              </a:ext>
            </a:extLst>
          </p:cNvPr>
          <p:cNvSpPr>
            <a:spLocks noGrp="1"/>
          </p:cNvSpPr>
          <p:nvPr>
            <p:ph type="title"/>
          </p:nvPr>
        </p:nvSpPr>
        <p:spPr>
          <a:xfrm>
            <a:off x="571500" y="578480"/>
            <a:ext cx="11010900" cy="1119188"/>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A8094784-FB6F-ED43-A677-5B77EB0FEA20}"/>
              </a:ext>
            </a:extLst>
          </p:cNvPr>
          <p:cNvPicPr>
            <a:picLocks noChangeAspect="1"/>
          </p:cNvPicPr>
          <p:nvPr userDrawn="1"/>
        </p:nvPicPr>
        <p:blipFill>
          <a:blip r:embed="rId18"/>
          <a:stretch>
            <a:fillRect/>
          </a:stretch>
        </p:blipFill>
        <p:spPr>
          <a:xfrm>
            <a:off x="533400" y="5610477"/>
            <a:ext cx="1508198" cy="728244"/>
          </a:xfrm>
          <a:prstGeom prst="rect">
            <a:avLst/>
          </a:prstGeom>
        </p:spPr>
      </p:pic>
    </p:spTree>
    <p:extLst>
      <p:ext uri="{BB962C8B-B14F-4D97-AF65-F5344CB8AC3E}">
        <p14:creationId xmlns:p14="http://schemas.microsoft.com/office/powerpoint/2010/main" val="25497155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50" r:id="rId4"/>
    <p:sldLayoutId id="2147483666" r:id="rId5"/>
    <p:sldLayoutId id="2147483663" r:id="rId6"/>
    <p:sldLayoutId id="2147483664" r:id="rId7"/>
    <p:sldLayoutId id="2147483652" r:id="rId8"/>
    <p:sldLayoutId id="2147483653" r:id="rId9"/>
    <p:sldLayoutId id="2147483655" r:id="rId10"/>
    <p:sldLayoutId id="2147483659" r:id="rId11"/>
    <p:sldLayoutId id="2147483657" r:id="rId12"/>
    <p:sldLayoutId id="2147483658" r:id="rId13"/>
    <p:sldLayoutId id="2147483667" r:id="rId14"/>
    <p:sldLayoutId id="2147483651" r:id="rId15"/>
    <p:sldLayoutId id="2147483662" r:id="rId1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0" userDrawn="1">
          <p15:clr>
            <a:srgbClr val="F26B43"/>
          </p15:clr>
        </p15:guide>
        <p15:guide id="3" orient="horz" pos="360" userDrawn="1">
          <p15:clr>
            <a:srgbClr val="F26B43"/>
          </p15:clr>
        </p15:guide>
        <p15:guide id="4" pos="7296" userDrawn="1">
          <p15:clr>
            <a:srgbClr val="F26B43"/>
          </p15:clr>
        </p15:guide>
        <p15:guide id="5" orient="horz" pos="3384"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nih.gov/news-events/news-releases/science-clear-hiv-undetectable-equals-untransmittabl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10.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iem.com/2018/06/trigger-point-injection-musculoskeletal-pain/" TargetMode="External"/><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hyperlink" Target="http://www.gileadadvancingaccess.com/" TargetMode="External"/><Relationship Id="rId1" Type="http://schemas.openxmlformats.org/officeDocument/2006/relationships/slideLayout" Target="../slideLayouts/slideLayout4.xml"/><Relationship Id="rId6" Type="http://schemas.openxmlformats.org/officeDocument/2006/relationships/hyperlink" Target="http://www.preplocator.org/" TargetMode="External"/><Relationship Id="rId5" Type="http://schemas.openxmlformats.org/officeDocument/2006/relationships/hyperlink" Target="http://www.getpreptn.com/" TargetMode="External"/><Relationship Id="rId4" Type="http://schemas.openxmlformats.org/officeDocument/2006/relationships/hyperlink" Target="http://www.healthsherpa.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p:txBody>
          <a:bodyPr anchor="t">
            <a:noAutofit/>
          </a:bodyPr>
          <a:lstStyle/>
          <a:p>
            <a:r>
              <a:rPr lang="en-US" sz="4800" dirty="0"/>
              <a:t>HIV, PEP &amp; PrEP – The basics</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336368" y="1492713"/>
            <a:ext cx="11049000" cy="3922241"/>
          </a:xfrm>
        </p:spPr>
        <p:txBody>
          <a:bodyPr>
            <a:normAutofit/>
          </a:bodyPr>
          <a:lstStyle/>
          <a:p>
            <a:pPr marL="0" indent="0">
              <a:buNone/>
            </a:pPr>
            <a:r>
              <a:rPr lang="en-US" dirty="0"/>
              <a:t>   Human Immunodeficiency Virus (HIV)</a:t>
            </a:r>
          </a:p>
          <a:p>
            <a:pPr marL="0" indent="0">
              <a:buNone/>
            </a:pPr>
            <a:r>
              <a:rPr lang="en-US" dirty="0"/>
              <a:t>   Post Exposure Prophylaxis (PEP)</a:t>
            </a:r>
          </a:p>
          <a:p>
            <a:pPr marL="0" indent="0">
              <a:buNone/>
            </a:pPr>
            <a:r>
              <a:rPr lang="en-US" dirty="0"/>
              <a:t>   Pre-Exposure Prophylaxis (PrEP)</a:t>
            </a:r>
          </a:p>
          <a:p>
            <a:pPr marL="0" indent="0">
              <a:buNone/>
            </a:pPr>
            <a:endParaRPr lang="en-US" dirty="0"/>
          </a:p>
          <a:p>
            <a:endParaRPr lang="en-US" dirty="0"/>
          </a:p>
        </p:txBody>
      </p:sp>
      <p:sp>
        <p:nvSpPr>
          <p:cNvPr id="6" name="TextBox 5"/>
          <p:cNvSpPr txBox="1"/>
          <p:nvPr/>
        </p:nvSpPr>
        <p:spPr>
          <a:xfrm>
            <a:off x="571500" y="4300192"/>
            <a:ext cx="3916094" cy="400110"/>
          </a:xfrm>
          <a:prstGeom prst="rect">
            <a:avLst/>
          </a:prstGeom>
          <a:noFill/>
        </p:spPr>
        <p:txBody>
          <a:bodyPr wrap="square" rtlCol="0">
            <a:spAutoFit/>
          </a:bodyPr>
          <a:lstStyle/>
          <a:p>
            <a:r>
              <a:rPr lang="en-US" sz="2000" b="1" i="1" dirty="0"/>
              <a:t>Speaker: Mario G. Forte</a:t>
            </a:r>
          </a:p>
        </p:txBody>
      </p:sp>
      <p:sp>
        <p:nvSpPr>
          <p:cNvPr id="7" name="TextBox 6"/>
          <p:cNvSpPr txBox="1"/>
          <p:nvPr/>
        </p:nvSpPr>
        <p:spPr>
          <a:xfrm>
            <a:off x="571500" y="4657886"/>
            <a:ext cx="3451860" cy="523220"/>
          </a:xfrm>
          <a:prstGeom prst="rect">
            <a:avLst/>
          </a:prstGeom>
          <a:noFill/>
        </p:spPr>
        <p:txBody>
          <a:bodyPr wrap="square" rtlCol="0">
            <a:spAutoFit/>
          </a:bodyPr>
          <a:lstStyle/>
          <a:p>
            <a:r>
              <a:rPr lang="en-US" sz="1400" dirty="0"/>
              <a:t>(423) 226-1115 Voice &amp; Text</a:t>
            </a:r>
          </a:p>
          <a:p>
            <a:r>
              <a:rPr lang="en-US" sz="1400" dirty="0"/>
              <a:t>mforte@cempa.org</a:t>
            </a:r>
          </a:p>
        </p:txBody>
      </p:sp>
    </p:spTree>
    <p:extLst>
      <p:ext uri="{BB962C8B-B14F-4D97-AF65-F5344CB8AC3E}">
        <p14:creationId xmlns:p14="http://schemas.microsoft.com/office/powerpoint/2010/main" val="355118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a:xfrm>
            <a:off x="313592" y="233208"/>
            <a:ext cx="11049000" cy="566579"/>
          </a:xfrm>
        </p:spPr>
        <p:txBody>
          <a:bodyPr anchor="t">
            <a:normAutofit/>
          </a:bodyPr>
          <a:lstStyle/>
          <a:p>
            <a:r>
              <a:rPr lang="en-US" sz="3200" dirty="0"/>
              <a:t>HIV + (Positive), A person living with the HIV Virus</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203473" y="1035855"/>
            <a:ext cx="11049000" cy="2499689"/>
          </a:xfrm>
        </p:spPr>
        <p:txBody>
          <a:bodyPr>
            <a:normAutofit/>
          </a:bodyPr>
          <a:lstStyle/>
          <a:p>
            <a:pPr marL="0" indent="0">
              <a:buNone/>
            </a:pPr>
            <a:r>
              <a:rPr lang="en-US" dirty="0"/>
              <a:t>    </a:t>
            </a:r>
            <a:r>
              <a:rPr lang="en-US" b="1" i="1" dirty="0">
                <a:solidFill>
                  <a:schemeClr val="tx1"/>
                </a:solidFill>
              </a:rPr>
              <a:t>Detectable</a:t>
            </a:r>
            <a:r>
              <a:rPr lang="en-US" dirty="0">
                <a:solidFill>
                  <a:schemeClr val="tx1"/>
                </a:solidFill>
              </a:rPr>
              <a:t> </a:t>
            </a:r>
          </a:p>
          <a:p>
            <a:pPr marL="0" indent="0">
              <a:buNone/>
            </a:pPr>
            <a:r>
              <a:rPr lang="en-US" dirty="0">
                <a:solidFill>
                  <a:schemeClr val="tx1"/>
                </a:solidFill>
              </a:rPr>
              <a:t>    </a:t>
            </a:r>
          </a:p>
          <a:p>
            <a:pPr marL="0" indent="0">
              <a:buNone/>
            </a:pPr>
            <a:r>
              <a:rPr lang="en-US" b="1" dirty="0"/>
              <a:t>    </a:t>
            </a:r>
          </a:p>
          <a:p>
            <a:pPr marL="0" indent="0">
              <a:buNone/>
            </a:pPr>
            <a:r>
              <a:rPr lang="en-US" b="1" dirty="0"/>
              <a:t>    </a:t>
            </a:r>
            <a:endParaRPr lang="en-US" dirty="0"/>
          </a:p>
        </p:txBody>
      </p:sp>
      <p:sp>
        <p:nvSpPr>
          <p:cNvPr id="4" name="TextBox 3"/>
          <p:cNvSpPr txBox="1"/>
          <p:nvPr/>
        </p:nvSpPr>
        <p:spPr>
          <a:xfrm>
            <a:off x="571499" y="1453880"/>
            <a:ext cx="6166651" cy="646331"/>
          </a:xfrm>
          <a:prstGeom prst="rect">
            <a:avLst/>
          </a:prstGeom>
          <a:noFill/>
        </p:spPr>
        <p:txBody>
          <a:bodyPr wrap="square" rtlCol="0">
            <a:spAutoFit/>
          </a:bodyPr>
          <a:lstStyle/>
          <a:p>
            <a:r>
              <a:rPr lang="en-US" dirty="0"/>
              <a:t>Detectable means that a person is living with the HIV virus and the virus is “</a:t>
            </a:r>
            <a:r>
              <a:rPr lang="en-US" i="1" dirty="0"/>
              <a:t>detectable</a:t>
            </a:r>
            <a:r>
              <a:rPr lang="en-US" dirty="0"/>
              <a:t>” during certain testing.</a:t>
            </a:r>
          </a:p>
        </p:txBody>
      </p:sp>
      <p:sp>
        <p:nvSpPr>
          <p:cNvPr id="5" name="TextBox 4"/>
          <p:cNvSpPr txBox="1"/>
          <p:nvPr/>
        </p:nvSpPr>
        <p:spPr>
          <a:xfrm>
            <a:off x="571500" y="2681503"/>
            <a:ext cx="5463540" cy="1200329"/>
          </a:xfrm>
          <a:prstGeom prst="rect">
            <a:avLst/>
          </a:prstGeom>
          <a:noFill/>
        </p:spPr>
        <p:txBody>
          <a:bodyPr wrap="square" rtlCol="0">
            <a:spAutoFit/>
          </a:bodyPr>
          <a:lstStyle/>
          <a:p>
            <a:r>
              <a:rPr lang="en-US" dirty="0"/>
              <a:t>Undetectable means that the person has been taking medicine so that the virus is suppressed and, while that person will always remain HIV + positive, the virus is “</a:t>
            </a:r>
            <a:r>
              <a:rPr lang="en-US" i="1" dirty="0"/>
              <a:t>undetectable</a:t>
            </a:r>
            <a:r>
              <a:rPr lang="en-US" dirty="0"/>
              <a:t>” during certain testing.</a:t>
            </a:r>
          </a:p>
        </p:txBody>
      </p:sp>
      <p:sp>
        <p:nvSpPr>
          <p:cNvPr id="6" name="TextBox 5"/>
          <p:cNvSpPr txBox="1"/>
          <p:nvPr/>
        </p:nvSpPr>
        <p:spPr>
          <a:xfrm>
            <a:off x="571500" y="2222472"/>
            <a:ext cx="2284242" cy="461665"/>
          </a:xfrm>
          <a:prstGeom prst="rect">
            <a:avLst/>
          </a:prstGeom>
          <a:noFill/>
        </p:spPr>
        <p:txBody>
          <a:bodyPr wrap="square" rtlCol="0">
            <a:spAutoFit/>
          </a:bodyPr>
          <a:lstStyle/>
          <a:p>
            <a:r>
              <a:rPr lang="en-US" sz="2400" b="1" i="1" dirty="0"/>
              <a:t>Undetectable</a:t>
            </a:r>
            <a:r>
              <a:rPr lang="en-US" dirty="0"/>
              <a:t> </a:t>
            </a:r>
          </a:p>
        </p:txBody>
      </p:sp>
      <p:sp>
        <p:nvSpPr>
          <p:cNvPr id="9" name="TextBox 8"/>
          <p:cNvSpPr txBox="1"/>
          <p:nvPr/>
        </p:nvSpPr>
        <p:spPr>
          <a:xfrm>
            <a:off x="571500" y="3953569"/>
            <a:ext cx="2284242" cy="461665"/>
          </a:xfrm>
          <a:prstGeom prst="rect">
            <a:avLst/>
          </a:prstGeom>
          <a:noFill/>
        </p:spPr>
        <p:txBody>
          <a:bodyPr wrap="square" rtlCol="0">
            <a:spAutoFit/>
          </a:bodyPr>
          <a:lstStyle/>
          <a:p>
            <a:r>
              <a:rPr lang="en-US" sz="2400" b="1" i="1" dirty="0"/>
              <a:t>U=U</a:t>
            </a:r>
            <a:r>
              <a:rPr lang="en-US" dirty="0"/>
              <a:t> </a:t>
            </a:r>
          </a:p>
        </p:txBody>
      </p:sp>
      <p:sp>
        <p:nvSpPr>
          <p:cNvPr id="10" name="TextBox 9"/>
          <p:cNvSpPr txBox="1"/>
          <p:nvPr/>
        </p:nvSpPr>
        <p:spPr>
          <a:xfrm>
            <a:off x="571500" y="4338842"/>
            <a:ext cx="5266592" cy="369332"/>
          </a:xfrm>
          <a:prstGeom prst="rect">
            <a:avLst/>
          </a:prstGeom>
          <a:noFill/>
        </p:spPr>
        <p:txBody>
          <a:bodyPr wrap="square" rtlCol="0">
            <a:spAutoFit/>
          </a:bodyPr>
          <a:lstStyle/>
          <a:p>
            <a:r>
              <a:rPr lang="en-US" dirty="0"/>
              <a:t>Undetectable Equals </a:t>
            </a:r>
            <a:r>
              <a:rPr lang="en-US" dirty="0" err="1"/>
              <a:t>Untransmittable</a:t>
            </a:r>
            <a:r>
              <a:rPr lang="en-US" dirty="0"/>
              <a:t>.</a:t>
            </a:r>
          </a:p>
        </p:txBody>
      </p:sp>
      <p:sp>
        <p:nvSpPr>
          <p:cNvPr id="11" name="TextBox 10"/>
          <p:cNvSpPr txBox="1"/>
          <p:nvPr/>
        </p:nvSpPr>
        <p:spPr>
          <a:xfrm>
            <a:off x="571500" y="4717803"/>
            <a:ext cx="5266592" cy="830997"/>
          </a:xfrm>
          <a:prstGeom prst="rect">
            <a:avLst/>
          </a:prstGeom>
          <a:noFill/>
        </p:spPr>
        <p:txBody>
          <a:bodyPr wrap="square" rtlCol="0">
            <a:spAutoFit/>
          </a:bodyPr>
          <a:lstStyle/>
          <a:p>
            <a:r>
              <a:rPr lang="en-US" sz="1600" dirty="0"/>
              <a:t>A person that has achieved an undetectable HIV status, </a:t>
            </a:r>
            <a:r>
              <a:rPr lang="en-US" sz="1600" b="1" i="1" dirty="0"/>
              <a:t>cannot</a:t>
            </a:r>
            <a:r>
              <a:rPr lang="en-US" sz="1600" dirty="0"/>
              <a:t> transmit the virus </a:t>
            </a:r>
            <a:r>
              <a:rPr lang="en-US" sz="1600" b="1" dirty="0"/>
              <a:t>sexually</a:t>
            </a:r>
            <a:r>
              <a:rPr lang="en-US" sz="1600" dirty="0"/>
              <a:t> to their partner.</a:t>
            </a:r>
          </a:p>
          <a:p>
            <a:r>
              <a:rPr lang="en-US" sz="1600" dirty="0">
                <a:solidFill>
                  <a:srgbClr val="0070C0"/>
                </a:solidFill>
                <a:hlinkClick r:id="rId2">
                  <a:extLst>
                    <a:ext uri="{A12FA001-AC4F-418D-AE19-62706E023703}">
                      <ahyp:hlinkClr xmlns:ahyp="http://schemas.microsoft.com/office/drawing/2018/hyperlinkcolor" val="tx"/>
                    </a:ext>
                  </a:extLst>
                </a:hlinkClick>
              </a:rPr>
              <a:t>www.nih.gov</a:t>
            </a:r>
            <a:endParaRPr lang="en-US" sz="1600" dirty="0">
              <a:solidFill>
                <a:srgbClr val="0070C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085" y="4184401"/>
            <a:ext cx="2676525" cy="1362075"/>
          </a:xfrm>
          <a:prstGeom prst="rect">
            <a:avLst/>
          </a:prstGeom>
        </p:spPr>
      </p:pic>
    </p:spTree>
    <p:extLst>
      <p:ext uri="{BB962C8B-B14F-4D97-AF65-F5344CB8AC3E}">
        <p14:creationId xmlns:p14="http://schemas.microsoft.com/office/powerpoint/2010/main" val="19749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a:xfrm>
            <a:off x="571500" y="612211"/>
            <a:ext cx="11049000" cy="566579"/>
          </a:xfrm>
        </p:spPr>
        <p:txBody>
          <a:bodyPr anchor="t">
            <a:normAutofit/>
          </a:bodyPr>
          <a:lstStyle/>
          <a:p>
            <a:r>
              <a:rPr lang="en-US" sz="3200" dirty="0"/>
              <a:t>HIV – What are the odds?</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161270" y="1825430"/>
            <a:ext cx="11049000" cy="2499689"/>
          </a:xfrm>
        </p:spPr>
        <p:txBody>
          <a:bodyPr>
            <a:normAutofit/>
          </a:bodyPr>
          <a:lstStyle/>
          <a:p>
            <a:pPr marL="0" indent="0">
              <a:buNone/>
            </a:pPr>
            <a:r>
              <a:rPr lang="en-US" dirty="0"/>
              <a:t>    </a:t>
            </a:r>
            <a:r>
              <a:rPr lang="en-US" b="1" dirty="0">
                <a:solidFill>
                  <a:schemeClr val="tx1"/>
                </a:solidFill>
              </a:rPr>
              <a:t>What are the odds of transmission from a person that</a:t>
            </a:r>
          </a:p>
          <a:p>
            <a:pPr marL="0" indent="0">
              <a:buNone/>
            </a:pPr>
            <a:r>
              <a:rPr lang="en-US" b="1" dirty="0">
                <a:solidFill>
                  <a:schemeClr val="tx1"/>
                </a:solidFill>
              </a:rPr>
              <a:t>    is living with HIV and has a “</a:t>
            </a:r>
            <a:r>
              <a:rPr lang="en-US" b="1" i="1" dirty="0">
                <a:solidFill>
                  <a:schemeClr val="tx1"/>
                </a:solidFill>
                <a:latin typeface="+mj-lt"/>
              </a:rPr>
              <a:t>detectable”</a:t>
            </a:r>
            <a:r>
              <a:rPr lang="en-US" b="1" dirty="0">
                <a:solidFill>
                  <a:schemeClr val="tx1"/>
                </a:solidFill>
              </a:rPr>
              <a:t> viral load?</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005" y="3136399"/>
            <a:ext cx="2377440" cy="2377440"/>
          </a:xfrm>
          <a:prstGeom prst="rect">
            <a:avLst/>
          </a:prstGeom>
        </p:spPr>
      </p:pic>
      <p:sp>
        <p:nvSpPr>
          <p:cNvPr id="6" name="TextBox 5">
            <a:extLst>
              <a:ext uri="{FF2B5EF4-FFF2-40B4-BE49-F238E27FC236}">
                <a16:creationId xmlns:a16="http://schemas.microsoft.com/office/drawing/2014/main" id="{3514B715-D46F-4E4A-AE48-D25482FF57E7}"/>
              </a:ext>
            </a:extLst>
          </p:cNvPr>
          <p:cNvSpPr txBox="1"/>
          <p:nvPr/>
        </p:nvSpPr>
        <p:spPr>
          <a:xfrm>
            <a:off x="6941126" y="5250872"/>
            <a:ext cx="5098473" cy="1200329"/>
          </a:xfrm>
          <a:prstGeom prst="rect">
            <a:avLst/>
          </a:prstGeom>
          <a:noFill/>
        </p:spPr>
        <p:txBody>
          <a:bodyPr wrap="square" rtlCol="0">
            <a:spAutoFit/>
          </a:bodyPr>
          <a:lstStyle/>
          <a:p>
            <a:r>
              <a:rPr lang="en-US" dirty="0">
                <a:solidFill>
                  <a:schemeClr val="bg1"/>
                </a:solidFill>
              </a:rPr>
              <a:t>During the first few weeks following acquisition of HIV, viral loads (amount of HIV Virus) in the body are at their maximum levels and HIV is more commonly transmitted during this period.</a:t>
            </a:r>
          </a:p>
        </p:txBody>
      </p:sp>
    </p:spTree>
    <p:extLst>
      <p:ext uri="{BB962C8B-B14F-4D97-AF65-F5344CB8AC3E}">
        <p14:creationId xmlns:p14="http://schemas.microsoft.com/office/powerpoint/2010/main" val="336675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a:xfrm rot="10800000" flipV="1">
            <a:off x="4707400" y="2982732"/>
            <a:ext cx="2565595" cy="1178894"/>
          </a:xfrm>
        </p:spPr>
        <p:txBody>
          <a:bodyPr>
            <a:normAutofit fontScale="90000"/>
          </a:bodyPr>
          <a:lstStyle/>
          <a:p>
            <a:pPr algn="ctr"/>
            <a:r>
              <a:rPr lang="en-US" sz="1800" dirty="0"/>
              <a:t>Transmission odds from a person who is HIV positive with a detectable viral load</a:t>
            </a:r>
            <a:br>
              <a:rPr lang="en-US" sz="1800" dirty="0"/>
            </a:br>
            <a:endParaRPr lang="en-US" sz="1800" dirty="0"/>
          </a:p>
        </p:txBody>
      </p:sp>
      <p:graphicFrame>
        <p:nvGraphicFramePr>
          <p:cNvPr id="4" name="Diagram 3"/>
          <p:cNvGraphicFramePr/>
          <p:nvPr>
            <p:extLst>
              <p:ext uri="{D42A27DB-BD31-4B8C-83A1-F6EECF244321}">
                <p14:modId xmlns:p14="http://schemas.microsoft.com/office/powerpoint/2010/main" val="4194205921"/>
              </p:ext>
            </p:extLst>
          </p:nvPr>
        </p:nvGraphicFramePr>
        <p:xfrm>
          <a:off x="922702" y="171027"/>
          <a:ext cx="9667631" cy="6447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27489" y="2293034"/>
            <a:ext cx="1786597" cy="584775"/>
          </a:xfrm>
          <a:prstGeom prst="rect">
            <a:avLst/>
          </a:prstGeom>
          <a:noFill/>
        </p:spPr>
        <p:txBody>
          <a:bodyPr wrap="square" rtlCol="0">
            <a:spAutoFit/>
          </a:bodyPr>
          <a:lstStyle/>
          <a:p>
            <a:r>
              <a:rPr lang="en-US" sz="3200" b="1" i="1" dirty="0">
                <a:solidFill>
                  <a:srgbClr val="FF0000"/>
                </a:solidFill>
              </a:rPr>
              <a:t>HIV</a:t>
            </a:r>
          </a:p>
        </p:txBody>
      </p:sp>
      <p:sp>
        <p:nvSpPr>
          <p:cNvPr id="6" name="Rounded Rectangle 5"/>
          <p:cNvSpPr/>
          <p:nvPr/>
        </p:nvSpPr>
        <p:spPr>
          <a:xfrm>
            <a:off x="1983545" y="3134684"/>
            <a:ext cx="2417028" cy="1026942"/>
          </a:xfrm>
          <a:prstGeom prst="roundRect">
            <a:avLst/>
          </a:prstGeom>
          <a:solidFill>
            <a:srgbClr val="FFC000"/>
          </a:solidFill>
          <a:ln>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a:t>Anal Sex</a:t>
            </a:r>
          </a:p>
          <a:p>
            <a:pPr lvl="0" algn="ctr"/>
            <a:r>
              <a:rPr lang="en-US" sz="1100" b="1" dirty="0"/>
              <a:t>(Uncircumcised Negative Top)</a:t>
            </a:r>
          </a:p>
          <a:p>
            <a:pPr lvl="0" algn="ctr"/>
            <a:r>
              <a:rPr lang="en-US" sz="1400" b="1" dirty="0"/>
              <a:t>1 in 161</a:t>
            </a:r>
          </a:p>
          <a:p>
            <a:pPr lvl="0" algn="ctr"/>
            <a:r>
              <a:rPr lang="en-US" sz="1100" b="1" dirty="0"/>
              <a:t>(0.62%)</a:t>
            </a:r>
          </a:p>
        </p:txBody>
      </p:sp>
      <p:sp>
        <p:nvSpPr>
          <p:cNvPr id="3" name="Oval 2"/>
          <p:cNvSpPr/>
          <p:nvPr/>
        </p:nvSpPr>
        <p:spPr>
          <a:xfrm>
            <a:off x="9849394" y="1201783"/>
            <a:ext cx="483326" cy="48332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424160" y="1130822"/>
            <a:ext cx="1332411" cy="646331"/>
          </a:xfrm>
          <a:prstGeom prst="rect">
            <a:avLst/>
          </a:prstGeom>
          <a:noFill/>
        </p:spPr>
        <p:txBody>
          <a:bodyPr wrap="square" rtlCol="0">
            <a:spAutoFit/>
          </a:bodyPr>
          <a:lstStyle/>
          <a:p>
            <a:r>
              <a:rPr lang="en-US" dirty="0"/>
              <a:t>Lower</a:t>
            </a:r>
          </a:p>
          <a:p>
            <a:r>
              <a:rPr lang="en-US" dirty="0"/>
              <a:t>Risk</a:t>
            </a:r>
          </a:p>
        </p:txBody>
      </p:sp>
      <p:sp>
        <p:nvSpPr>
          <p:cNvPr id="8" name="Oval 7"/>
          <p:cNvSpPr/>
          <p:nvPr/>
        </p:nvSpPr>
        <p:spPr>
          <a:xfrm>
            <a:off x="9849394" y="3383280"/>
            <a:ext cx="483326" cy="52251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428853" y="3303610"/>
            <a:ext cx="1257678" cy="923330"/>
          </a:xfrm>
          <a:prstGeom prst="rect">
            <a:avLst/>
          </a:prstGeom>
          <a:noFill/>
        </p:spPr>
        <p:txBody>
          <a:bodyPr wrap="square" rtlCol="0">
            <a:spAutoFit/>
          </a:bodyPr>
          <a:lstStyle/>
          <a:p>
            <a:r>
              <a:rPr lang="en-US" dirty="0"/>
              <a:t>Medium</a:t>
            </a:r>
          </a:p>
          <a:p>
            <a:r>
              <a:rPr lang="en-US" dirty="0"/>
              <a:t>Risk</a:t>
            </a:r>
          </a:p>
          <a:p>
            <a:endParaRPr lang="en-US" dirty="0"/>
          </a:p>
        </p:txBody>
      </p:sp>
      <p:sp>
        <p:nvSpPr>
          <p:cNvPr id="10" name="Oval 9"/>
          <p:cNvSpPr/>
          <p:nvPr/>
        </p:nvSpPr>
        <p:spPr>
          <a:xfrm>
            <a:off x="9849394" y="5225142"/>
            <a:ext cx="483326" cy="53557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424160" y="5212080"/>
            <a:ext cx="1257678" cy="923330"/>
          </a:xfrm>
          <a:prstGeom prst="rect">
            <a:avLst/>
          </a:prstGeom>
          <a:noFill/>
        </p:spPr>
        <p:txBody>
          <a:bodyPr wrap="square" rtlCol="0">
            <a:spAutoFit/>
          </a:bodyPr>
          <a:lstStyle/>
          <a:p>
            <a:r>
              <a:rPr lang="en-US" dirty="0"/>
              <a:t>Highest Risk</a:t>
            </a:r>
          </a:p>
          <a:p>
            <a:endParaRPr lang="en-US" dirty="0"/>
          </a:p>
        </p:txBody>
      </p:sp>
      <p:sp>
        <p:nvSpPr>
          <p:cNvPr id="12" name="TextBox 11">
            <a:extLst>
              <a:ext uri="{FF2B5EF4-FFF2-40B4-BE49-F238E27FC236}">
                <a16:creationId xmlns:a16="http://schemas.microsoft.com/office/drawing/2014/main" id="{964E59BE-D91B-4178-95A2-FF31CC324BAF}"/>
              </a:ext>
            </a:extLst>
          </p:cNvPr>
          <p:cNvSpPr txBox="1"/>
          <p:nvPr/>
        </p:nvSpPr>
        <p:spPr>
          <a:xfrm>
            <a:off x="180109" y="171027"/>
            <a:ext cx="2535382" cy="523220"/>
          </a:xfrm>
          <a:prstGeom prst="rect">
            <a:avLst/>
          </a:prstGeom>
          <a:noFill/>
        </p:spPr>
        <p:txBody>
          <a:bodyPr wrap="square" rtlCol="0">
            <a:spAutoFit/>
          </a:bodyPr>
          <a:lstStyle/>
          <a:p>
            <a:r>
              <a:rPr lang="en-US" sz="1400" dirty="0" err="1"/>
              <a:t>Poz</a:t>
            </a:r>
            <a:r>
              <a:rPr lang="en-US" sz="1400" dirty="0"/>
              <a:t> Magazine </a:t>
            </a:r>
          </a:p>
          <a:p>
            <a:r>
              <a:rPr lang="en-US" sz="1400" dirty="0"/>
              <a:t>November 2016</a:t>
            </a:r>
          </a:p>
        </p:txBody>
      </p:sp>
    </p:spTree>
    <p:extLst>
      <p:ext uri="{BB962C8B-B14F-4D97-AF65-F5344CB8AC3E}">
        <p14:creationId xmlns:p14="http://schemas.microsoft.com/office/powerpoint/2010/main" val="60730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7118" y="5409808"/>
            <a:ext cx="3275602" cy="646331"/>
          </a:xfrm>
          <a:prstGeom prst="rect">
            <a:avLst/>
          </a:prstGeom>
          <a:noFill/>
        </p:spPr>
        <p:txBody>
          <a:bodyPr wrap="square" rtlCol="0">
            <a:spAutoFit/>
          </a:bodyPr>
          <a:lstStyle/>
          <a:p>
            <a:pPr algn="ctr"/>
            <a:r>
              <a:rPr lang="en-US" sz="3600" b="1" i="1" dirty="0">
                <a:solidFill>
                  <a:srgbClr val="FF0000"/>
                </a:solidFill>
              </a:rPr>
              <a:t>HIV Acquisition</a:t>
            </a:r>
          </a:p>
        </p:txBody>
      </p:sp>
      <p:sp>
        <p:nvSpPr>
          <p:cNvPr id="3" name="Oval 2"/>
          <p:cNvSpPr/>
          <p:nvPr/>
        </p:nvSpPr>
        <p:spPr>
          <a:xfrm>
            <a:off x="9849394" y="1201783"/>
            <a:ext cx="483326" cy="483326"/>
          </a:xfrm>
          <a:prstGeom prst="ellipse">
            <a:avLst/>
          </a:prstGeom>
          <a:solidFill>
            <a:srgbClr val="56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45557" y="1130822"/>
            <a:ext cx="1332411" cy="646331"/>
          </a:xfrm>
          <a:prstGeom prst="rect">
            <a:avLst/>
          </a:prstGeom>
          <a:noFill/>
        </p:spPr>
        <p:txBody>
          <a:bodyPr wrap="square" rtlCol="0">
            <a:spAutoFit/>
          </a:bodyPr>
          <a:lstStyle/>
          <a:p>
            <a:pPr algn="ctr"/>
            <a:r>
              <a:rPr lang="en-US" dirty="0">
                <a:solidFill>
                  <a:srgbClr val="425764"/>
                </a:solidFill>
                <a:latin typeface="Arial" panose="020B0604020202020204" pitchFamily="34" charset="0"/>
                <a:cs typeface="Arial" panose="020B0604020202020204" pitchFamily="34" charset="0"/>
              </a:rPr>
              <a:t>Lower</a:t>
            </a:r>
          </a:p>
          <a:p>
            <a:pPr algn="ctr"/>
            <a:r>
              <a:rPr lang="en-US" dirty="0">
                <a:solidFill>
                  <a:srgbClr val="425764"/>
                </a:solidFill>
                <a:latin typeface="Arial" panose="020B0604020202020204" pitchFamily="34" charset="0"/>
                <a:cs typeface="Arial" panose="020B0604020202020204" pitchFamily="34" charset="0"/>
              </a:rPr>
              <a:t>Risk</a:t>
            </a:r>
          </a:p>
        </p:txBody>
      </p:sp>
      <p:sp>
        <p:nvSpPr>
          <p:cNvPr id="8" name="Oval 7"/>
          <p:cNvSpPr/>
          <p:nvPr/>
        </p:nvSpPr>
        <p:spPr>
          <a:xfrm>
            <a:off x="9892991" y="2746619"/>
            <a:ext cx="483326" cy="522514"/>
          </a:xfrm>
          <a:prstGeom prst="ellipse">
            <a:avLst/>
          </a:prstGeom>
          <a:solidFill>
            <a:srgbClr val="8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82923" y="2702358"/>
            <a:ext cx="1257678" cy="923330"/>
          </a:xfrm>
          <a:prstGeom prst="rect">
            <a:avLst/>
          </a:prstGeom>
          <a:noFill/>
        </p:spPr>
        <p:txBody>
          <a:bodyPr wrap="square" rtlCol="0">
            <a:spAutoFit/>
          </a:bodyPr>
          <a:lstStyle/>
          <a:p>
            <a:pPr algn="ctr"/>
            <a:r>
              <a:rPr lang="en-US" dirty="0">
                <a:solidFill>
                  <a:srgbClr val="425764"/>
                </a:solidFill>
                <a:latin typeface="Arial" panose="020B0604020202020204" pitchFamily="34" charset="0"/>
                <a:cs typeface="Arial" panose="020B0604020202020204" pitchFamily="34" charset="0"/>
              </a:rPr>
              <a:t>Medium</a:t>
            </a:r>
          </a:p>
          <a:p>
            <a:pPr algn="ctr"/>
            <a:r>
              <a:rPr lang="en-US" dirty="0">
                <a:solidFill>
                  <a:srgbClr val="425764"/>
                </a:solidFill>
                <a:latin typeface="Arial" panose="020B0604020202020204" pitchFamily="34" charset="0"/>
                <a:cs typeface="Arial" panose="020B0604020202020204" pitchFamily="34" charset="0"/>
              </a:rPr>
              <a:t>Risk</a:t>
            </a:r>
          </a:p>
          <a:p>
            <a:endParaRPr lang="en-US" dirty="0"/>
          </a:p>
        </p:txBody>
      </p:sp>
      <p:sp>
        <p:nvSpPr>
          <p:cNvPr id="10" name="Oval 9"/>
          <p:cNvSpPr/>
          <p:nvPr/>
        </p:nvSpPr>
        <p:spPr>
          <a:xfrm>
            <a:off x="9849394" y="4619084"/>
            <a:ext cx="483326" cy="535577"/>
          </a:xfrm>
          <a:prstGeom prst="ellipse">
            <a:avLst/>
          </a:prstGeom>
          <a:solidFill>
            <a:srgbClr val="F9A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182923" y="4550893"/>
            <a:ext cx="1257678" cy="923330"/>
          </a:xfrm>
          <a:prstGeom prst="rect">
            <a:avLst/>
          </a:prstGeom>
          <a:noFill/>
        </p:spPr>
        <p:txBody>
          <a:bodyPr wrap="square" rtlCol="0">
            <a:spAutoFit/>
          </a:bodyPr>
          <a:lstStyle/>
          <a:p>
            <a:pPr algn="ctr"/>
            <a:r>
              <a:rPr lang="en-US" dirty="0">
                <a:solidFill>
                  <a:srgbClr val="425764"/>
                </a:solidFill>
                <a:latin typeface="Arial" panose="020B0604020202020204" pitchFamily="34" charset="0"/>
                <a:cs typeface="Arial" panose="020B0604020202020204" pitchFamily="34" charset="0"/>
              </a:rPr>
              <a:t>Highest Risk</a:t>
            </a:r>
          </a:p>
          <a:p>
            <a:endParaRPr lang="en-US" dirty="0"/>
          </a:p>
        </p:txBody>
      </p:sp>
      <p:sp>
        <p:nvSpPr>
          <p:cNvPr id="14" name="Down Arrow 13"/>
          <p:cNvSpPr/>
          <p:nvPr/>
        </p:nvSpPr>
        <p:spPr>
          <a:xfrm>
            <a:off x="7959777" y="850872"/>
            <a:ext cx="1410574" cy="4558936"/>
          </a:xfrm>
          <a:prstGeom prst="downArrow">
            <a:avLst>
              <a:gd name="adj1" fmla="val 47727"/>
              <a:gd name="adj2" fmla="val 50000"/>
            </a:avLst>
          </a:prstGeom>
          <a:gradFill flip="none" rotWithShape="1">
            <a:gsLst>
              <a:gs pos="54000">
                <a:srgbClr val="82CECB"/>
              </a:gs>
              <a:gs pos="0">
                <a:srgbClr val="F9AB54"/>
              </a:gs>
              <a:gs pos="67000">
                <a:srgbClr val="82CECB"/>
              </a:gs>
              <a:gs pos="100000">
                <a:srgbClr val="56A29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30960" y="360117"/>
            <a:ext cx="3537678" cy="369332"/>
          </a:xfrm>
          <a:prstGeom prst="rect">
            <a:avLst/>
          </a:prstGeom>
          <a:noFill/>
        </p:spPr>
        <p:txBody>
          <a:bodyPr wrap="square" rtlCol="0">
            <a:spAutoFit/>
          </a:bodyPr>
          <a:lstStyle/>
          <a:p>
            <a:pPr algn="ctr"/>
            <a:r>
              <a:rPr lang="en-US" b="1" dirty="0">
                <a:solidFill>
                  <a:srgbClr val="425764"/>
                </a:solidFill>
                <a:latin typeface="Arial Black" panose="020B0604020202020204" pitchFamily="34" charset="0"/>
                <a:cs typeface="Arial Black" panose="020B0604020202020204" pitchFamily="34" charset="0"/>
              </a:rPr>
              <a:t>Number of TIMES</a:t>
            </a:r>
          </a:p>
        </p:txBody>
      </p:sp>
      <p:sp>
        <p:nvSpPr>
          <p:cNvPr id="16" name="TextBox 15"/>
          <p:cNvSpPr txBox="1"/>
          <p:nvPr/>
        </p:nvSpPr>
        <p:spPr>
          <a:xfrm>
            <a:off x="8507667" y="928567"/>
            <a:ext cx="314794" cy="369332"/>
          </a:xfrm>
          <a:prstGeom prst="rect">
            <a:avLst/>
          </a:prstGeom>
          <a:noFill/>
        </p:spPr>
        <p:txBody>
          <a:bodyPr wrap="square" rtlCol="0">
            <a:spAutoFit/>
          </a:bodyPr>
          <a:lstStyle/>
          <a:p>
            <a:r>
              <a:rPr lang="en-US" dirty="0"/>
              <a:t>1</a:t>
            </a:r>
          </a:p>
        </p:txBody>
      </p:sp>
      <p:sp>
        <p:nvSpPr>
          <p:cNvPr id="17" name="TextBox 16"/>
          <p:cNvSpPr txBox="1"/>
          <p:nvPr/>
        </p:nvSpPr>
        <p:spPr>
          <a:xfrm>
            <a:off x="8290310" y="4759626"/>
            <a:ext cx="1064301" cy="369332"/>
          </a:xfrm>
          <a:prstGeom prst="rect">
            <a:avLst/>
          </a:prstGeom>
          <a:noFill/>
        </p:spPr>
        <p:txBody>
          <a:bodyPr wrap="square" rtlCol="0">
            <a:spAutoFit/>
          </a:bodyPr>
          <a:lstStyle/>
          <a:p>
            <a:r>
              <a:rPr lang="en-US" b="1" dirty="0"/>
              <a:t>Many</a:t>
            </a:r>
          </a:p>
        </p:txBody>
      </p:sp>
      <p:grpSp>
        <p:nvGrpSpPr>
          <p:cNvPr id="18" name="Group 17"/>
          <p:cNvGrpSpPr/>
          <p:nvPr/>
        </p:nvGrpSpPr>
        <p:grpSpPr>
          <a:xfrm>
            <a:off x="544247" y="324838"/>
            <a:ext cx="2236253" cy="1129149"/>
            <a:chOff x="3781491" y="57"/>
            <a:chExt cx="2236253" cy="1129149"/>
          </a:xfrm>
        </p:grpSpPr>
        <p:sp>
          <p:nvSpPr>
            <p:cNvPr id="19" name="Rounded Rectangle 18"/>
            <p:cNvSpPr/>
            <p:nvPr/>
          </p:nvSpPr>
          <p:spPr>
            <a:xfrm>
              <a:off x="3781491" y="57"/>
              <a:ext cx="2236253" cy="1129149"/>
            </a:xfrm>
            <a:prstGeom prst="roundRect">
              <a:avLst/>
            </a:prstGeom>
            <a:solidFill>
              <a:srgbClr val="56A2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ounded Rectangle 4"/>
            <p:cNvSpPr txBox="1"/>
            <p:nvPr/>
          </p:nvSpPr>
          <p:spPr>
            <a:xfrm>
              <a:off x="3836612" y="73500"/>
              <a:ext cx="2126011" cy="10189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Giving Oral Sex: </a:t>
              </a:r>
            </a:p>
            <a:p>
              <a:pPr lvl="0" algn="ctr" defTabSz="444500">
                <a:lnSpc>
                  <a:spcPct val="90000"/>
                </a:lnSpc>
                <a:spcBef>
                  <a:spcPct val="0"/>
                </a:spcBef>
                <a:spcAft>
                  <a:spcPct val="35000"/>
                </a:spcAft>
              </a:pPr>
              <a:r>
                <a:rPr lang="en-US" sz="1000" b="1" kern="1200" dirty="0"/>
                <a:t>Occupational Needle Stick:</a:t>
              </a:r>
            </a:p>
            <a:p>
              <a:pPr lvl="0" algn="ctr" defTabSz="444500">
                <a:lnSpc>
                  <a:spcPct val="90000"/>
                </a:lnSpc>
                <a:spcBef>
                  <a:spcPct val="0"/>
                </a:spcBef>
                <a:spcAft>
                  <a:spcPct val="35000"/>
                </a:spcAft>
              </a:pPr>
              <a:r>
                <a:rPr lang="en-US" sz="1400" b="1" kern="1200" dirty="0"/>
                <a:t>1 in 2,500</a:t>
              </a:r>
            </a:p>
            <a:p>
              <a:pPr lvl="0" algn="ctr" defTabSz="444500">
                <a:lnSpc>
                  <a:spcPct val="90000"/>
                </a:lnSpc>
                <a:spcBef>
                  <a:spcPct val="0"/>
                </a:spcBef>
                <a:spcAft>
                  <a:spcPct val="35000"/>
                </a:spcAft>
              </a:pPr>
              <a:r>
                <a:rPr lang="en-US" sz="1000" b="1" kern="1200" dirty="0"/>
                <a:t>(0.04%)</a:t>
              </a:r>
            </a:p>
          </p:txBody>
        </p:sp>
      </p:grpSp>
      <p:grpSp>
        <p:nvGrpSpPr>
          <p:cNvPr id="21" name="Group 20"/>
          <p:cNvGrpSpPr/>
          <p:nvPr/>
        </p:nvGrpSpPr>
        <p:grpSpPr>
          <a:xfrm>
            <a:off x="3204422" y="324838"/>
            <a:ext cx="1737152" cy="1129149"/>
            <a:chOff x="6334045" y="1329697"/>
            <a:chExt cx="1737152" cy="1129149"/>
          </a:xfrm>
        </p:grpSpPr>
        <p:sp>
          <p:nvSpPr>
            <p:cNvPr id="22" name="Rounded Rectangle 21"/>
            <p:cNvSpPr/>
            <p:nvPr/>
          </p:nvSpPr>
          <p:spPr>
            <a:xfrm>
              <a:off x="6334045" y="1329697"/>
              <a:ext cx="1737152" cy="1129149"/>
            </a:xfrm>
            <a:prstGeom prst="roundRect">
              <a:avLst/>
            </a:prstGeom>
            <a:solidFill>
              <a:srgbClr val="56A2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6389166" y="1384817"/>
              <a:ext cx="1626910" cy="1018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Vaginal Penetration</a:t>
              </a:r>
            </a:p>
            <a:p>
              <a:pPr lvl="0" algn="ctr" defTabSz="444500">
                <a:lnSpc>
                  <a:spcPct val="90000"/>
                </a:lnSpc>
                <a:spcBef>
                  <a:spcPct val="0"/>
                </a:spcBef>
                <a:spcAft>
                  <a:spcPct val="35000"/>
                </a:spcAft>
              </a:pPr>
              <a:r>
                <a:rPr lang="en-US" sz="1400" b="1" kern="1200" dirty="0"/>
                <a:t>1 in 1,250</a:t>
              </a:r>
            </a:p>
            <a:p>
              <a:pPr lvl="0" algn="ctr" defTabSz="444500">
                <a:lnSpc>
                  <a:spcPct val="90000"/>
                </a:lnSpc>
                <a:spcBef>
                  <a:spcPct val="0"/>
                </a:spcBef>
                <a:spcAft>
                  <a:spcPct val="35000"/>
                </a:spcAft>
              </a:pPr>
              <a:r>
                <a:rPr lang="en-US" sz="1000" b="1" kern="1200" dirty="0"/>
                <a:t>(0.08%)</a:t>
              </a:r>
            </a:p>
          </p:txBody>
        </p:sp>
      </p:grpSp>
      <p:grpSp>
        <p:nvGrpSpPr>
          <p:cNvPr id="24" name="Group 23"/>
          <p:cNvGrpSpPr/>
          <p:nvPr/>
        </p:nvGrpSpPr>
        <p:grpSpPr>
          <a:xfrm>
            <a:off x="1546639" y="1602616"/>
            <a:ext cx="2000365" cy="1129149"/>
            <a:chOff x="1218922" y="1247204"/>
            <a:chExt cx="2000365" cy="1129149"/>
          </a:xfrm>
        </p:grpSpPr>
        <p:sp>
          <p:nvSpPr>
            <p:cNvPr id="25" name="Rounded Rectangle 24"/>
            <p:cNvSpPr/>
            <p:nvPr/>
          </p:nvSpPr>
          <p:spPr>
            <a:xfrm>
              <a:off x="1218922" y="1247204"/>
              <a:ext cx="2000365" cy="1129149"/>
            </a:xfrm>
            <a:prstGeom prst="roundRect">
              <a:avLst/>
            </a:prstGeom>
            <a:solidFill>
              <a:srgbClr val="56A29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Rounded Rectangle 4"/>
            <p:cNvSpPr txBox="1"/>
            <p:nvPr/>
          </p:nvSpPr>
          <p:spPr>
            <a:xfrm>
              <a:off x="1291451" y="1284519"/>
              <a:ext cx="1890123" cy="1018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Anal Sex</a:t>
              </a:r>
            </a:p>
            <a:p>
              <a:pPr lvl="0" algn="ctr" defTabSz="444500">
                <a:lnSpc>
                  <a:spcPct val="90000"/>
                </a:lnSpc>
                <a:spcBef>
                  <a:spcPct val="0"/>
                </a:spcBef>
                <a:spcAft>
                  <a:spcPct val="35000"/>
                </a:spcAft>
              </a:pPr>
              <a:r>
                <a:rPr lang="en-US" sz="1000" b="1" kern="1200" dirty="0"/>
                <a:t>(Circumcised Negative Top)</a:t>
              </a:r>
            </a:p>
            <a:p>
              <a:pPr lvl="0" algn="ctr" defTabSz="444500">
                <a:lnSpc>
                  <a:spcPct val="90000"/>
                </a:lnSpc>
                <a:spcBef>
                  <a:spcPct val="0"/>
                </a:spcBef>
                <a:spcAft>
                  <a:spcPct val="35000"/>
                </a:spcAft>
              </a:pPr>
              <a:r>
                <a:rPr lang="en-US" sz="1400" b="1" kern="1200" dirty="0"/>
                <a:t>1 in 909</a:t>
              </a:r>
            </a:p>
            <a:p>
              <a:pPr lvl="0" algn="ctr" defTabSz="444500">
                <a:lnSpc>
                  <a:spcPct val="90000"/>
                </a:lnSpc>
                <a:spcBef>
                  <a:spcPct val="0"/>
                </a:spcBef>
                <a:spcAft>
                  <a:spcPct val="35000"/>
                </a:spcAft>
              </a:pPr>
              <a:r>
                <a:rPr lang="en-US" sz="1000" b="1" kern="1200" dirty="0"/>
                <a:t>(0.11%)</a:t>
              </a:r>
            </a:p>
          </p:txBody>
        </p:sp>
      </p:grpSp>
      <p:sp>
        <p:nvSpPr>
          <p:cNvPr id="27" name="Rounded Rectangle 26"/>
          <p:cNvSpPr/>
          <p:nvPr/>
        </p:nvSpPr>
        <p:spPr>
          <a:xfrm>
            <a:off x="695739" y="2915529"/>
            <a:ext cx="2084761" cy="1026942"/>
          </a:xfrm>
          <a:prstGeom prst="roundRect">
            <a:avLst/>
          </a:prstGeom>
          <a:solidFill>
            <a:srgbClr val="82C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b="1" dirty="0"/>
              <a:t>Anal Sex</a:t>
            </a:r>
          </a:p>
          <a:p>
            <a:pPr lvl="0" algn="ctr"/>
            <a:r>
              <a:rPr lang="en-US" sz="1100" b="1" dirty="0"/>
              <a:t>(Uncircumcised Negative Top)</a:t>
            </a:r>
          </a:p>
          <a:p>
            <a:pPr lvl="0" algn="ctr"/>
            <a:r>
              <a:rPr lang="en-US" sz="1400" b="1" dirty="0"/>
              <a:t>1 in 161</a:t>
            </a:r>
          </a:p>
          <a:p>
            <a:pPr lvl="0" algn="ctr"/>
            <a:r>
              <a:rPr lang="en-US" sz="1100" b="1" dirty="0"/>
              <a:t>(0.62%)</a:t>
            </a:r>
          </a:p>
        </p:txBody>
      </p:sp>
      <p:grpSp>
        <p:nvGrpSpPr>
          <p:cNvPr id="28" name="Group 27"/>
          <p:cNvGrpSpPr/>
          <p:nvPr/>
        </p:nvGrpSpPr>
        <p:grpSpPr>
          <a:xfrm>
            <a:off x="3123860" y="2861962"/>
            <a:ext cx="1737152" cy="1129149"/>
            <a:chOff x="6654035" y="2777329"/>
            <a:chExt cx="1737152" cy="1129149"/>
          </a:xfrm>
        </p:grpSpPr>
        <p:sp>
          <p:nvSpPr>
            <p:cNvPr id="29" name="Rounded Rectangle 28"/>
            <p:cNvSpPr/>
            <p:nvPr/>
          </p:nvSpPr>
          <p:spPr>
            <a:xfrm>
              <a:off x="6654035" y="2777329"/>
              <a:ext cx="1737152" cy="1129149"/>
            </a:xfrm>
            <a:prstGeom prst="roundRect">
              <a:avLst/>
            </a:prstGeom>
            <a:solidFill>
              <a:srgbClr val="82CEC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Rounded Rectangle 4"/>
            <p:cNvSpPr txBox="1"/>
            <p:nvPr/>
          </p:nvSpPr>
          <p:spPr>
            <a:xfrm>
              <a:off x="6687274" y="2838931"/>
              <a:ext cx="1626910" cy="1018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Anal Sex</a:t>
              </a:r>
            </a:p>
            <a:p>
              <a:pPr lvl="0" algn="ctr" defTabSz="444500">
                <a:lnSpc>
                  <a:spcPct val="90000"/>
                </a:lnSpc>
                <a:spcBef>
                  <a:spcPct val="0"/>
                </a:spcBef>
                <a:spcAft>
                  <a:spcPct val="35000"/>
                </a:spcAft>
              </a:pPr>
              <a:r>
                <a:rPr lang="en-US" sz="1000" b="1" kern="1200" dirty="0"/>
                <a:t> (Negative Bottom)</a:t>
              </a:r>
            </a:p>
            <a:p>
              <a:pPr lvl="0" algn="ctr" defTabSz="444500">
                <a:lnSpc>
                  <a:spcPct val="90000"/>
                </a:lnSpc>
                <a:spcBef>
                  <a:spcPct val="0"/>
                </a:spcBef>
                <a:spcAft>
                  <a:spcPct val="35000"/>
                </a:spcAft>
              </a:pPr>
              <a:r>
                <a:rPr lang="en-US" sz="1000" b="1" kern="1200" dirty="0"/>
                <a:t>Ejaculates Outside</a:t>
              </a:r>
            </a:p>
            <a:p>
              <a:pPr lvl="0" algn="ctr" defTabSz="444500">
                <a:lnSpc>
                  <a:spcPct val="90000"/>
                </a:lnSpc>
                <a:spcBef>
                  <a:spcPct val="0"/>
                </a:spcBef>
                <a:spcAft>
                  <a:spcPct val="35000"/>
                </a:spcAft>
              </a:pPr>
              <a:r>
                <a:rPr lang="en-US" sz="1400" b="1" kern="1200" dirty="0"/>
                <a:t>1 in 154</a:t>
              </a:r>
            </a:p>
            <a:p>
              <a:pPr lvl="0" algn="ctr" defTabSz="444500">
                <a:lnSpc>
                  <a:spcPct val="90000"/>
                </a:lnSpc>
                <a:spcBef>
                  <a:spcPct val="0"/>
                </a:spcBef>
                <a:spcAft>
                  <a:spcPct val="35000"/>
                </a:spcAft>
              </a:pPr>
              <a:r>
                <a:rPr lang="en-US" sz="1000" b="1" kern="1200" dirty="0"/>
                <a:t>(0.65%)</a:t>
              </a:r>
            </a:p>
          </p:txBody>
        </p:sp>
      </p:grpSp>
      <p:grpSp>
        <p:nvGrpSpPr>
          <p:cNvPr id="31" name="Group 30"/>
          <p:cNvGrpSpPr/>
          <p:nvPr/>
        </p:nvGrpSpPr>
        <p:grpSpPr>
          <a:xfrm>
            <a:off x="1564048" y="4126235"/>
            <a:ext cx="1737152" cy="1129149"/>
            <a:chOff x="1985220" y="4632234"/>
            <a:chExt cx="1737152" cy="1129149"/>
          </a:xfrm>
        </p:grpSpPr>
        <p:sp>
          <p:nvSpPr>
            <p:cNvPr id="32" name="Rounded Rectangle 31"/>
            <p:cNvSpPr/>
            <p:nvPr/>
          </p:nvSpPr>
          <p:spPr>
            <a:xfrm>
              <a:off x="1985220" y="4632234"/>
              <a:ext cx="1737152" cy="1129149"/>
            </a:xfrm>
            <a:prstGeom prst="roundRect">
              <a:avLst/>
            </a:prstGeom>
            <a:solidFill>
              <a:srgbClr val="82CEC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Rounded Rectangle 4"/>
            <p:cNvSpPr txBox="1"/>
            <p:nvPr/>
          </p:nvSpPr>
          <p:spPr>
            <a:xfrm>
              <a:off x="2040341" y="4680874"/>
              <a:ext cx="1626910" cy="1018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Sharing a Needle</a:t>
              </a:r>
            </a:p>
            <a:p>
              <a:pPr lvl="0" algn="ctr" defTabSz="444500">
                <a:lnSpc>
                  <a:spcPct val="90000"/>
                </a:lnSpc>
                <a:spcBef>
                  <a:spcPct val="0"/>
                </a:spcBef>
                <a:spcAft>
                  <a:spcPct val="35000"/>
                </a:spcAft>
              </a:pPr>
              <a:r>
                <a:rPr lang="en-US" sz="1400" b="1" kern="1200" dirty="0"/>
                <a:t>1 in 149</a:t>
              </a:r>
            </a:p>
            <a:p>
              <a:pPr lvl="0" algn="ctr" defTabSz="444500">
                <a:lnSpc>
                  <a:spcPct val="90000"/>
                </a:lnSpc>
                <a:spcBef>
                  <a:spcPct val="0"/>
                </a:spcBef>
                <a:spcAft>
                  <a:spcPct val="35000"/>
                </a:spcAft>
              </a:pPr>
              <a:r>
                <a:rPr lang="en-US" sz="1000" b="1" kern="1200" dirty="0"/>
                <a:t>(0.67%)</a:t>
              </a:r>
            </a:p>
          </p:txBody>
        </p:sp>
      </p:grpSp>
      <p:grpSp>
        <p:nvGrpSpPr>
          <p:cNvPr id="34" name="Group 33"/>
          <p:cNvGrpSpPr/>
          <p:nvPr/>
        </p:nvGrpSpPr>
        <p:grpSpPr>
          <a:xfrm>
            <a:off x="2377503" y="5461630"/>
            <a:ext cx="1737152" cy="1129149"/>
            <a:chOff x="4226225" y="4754997"/>
            <a:chExt cx="1737152" cy="1129149"/>
          </a:xfrm>
        </p:grpSpPr>
        <p:sp>
          <p:nvSpPr>
            <p:cNvPr id="35" name="Rounded Rectangle 34"/>
            <p:cNvSpPr/>
            <p:nvPr/>
          </p:nvSpPr>
          <p:spPr>
            <a:xfrm>
              <a:off x="4226225" y="4754997"/>
              <a:ext cx="1737152" cy="1129149"/>
            </a:xfrm>
            <a:prstGeom prst="roundRect">
              <a:avLst/>
            </a:prstGeom>
            <a:solidFill>
              <a:srgbClr val="F9AB5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Rounded Rectangle 4"/>
            <p:cNvSpPr txBox="1"/>
            <p:nvPr/>
          </p:nvSpPr>
          <p:spPr>
            <a:xfrm>
              <a:off x="4294810" y="4810117"/>
              <a:ext cx="1626910" cy="10189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Anal Sex</a:t>
              </a:r>
            </a:p>
            <a:p>
              <a:pPr lvl="0" algn="ctr" defTabSz="444500">
                <a:lnSpc>
                  <a:spcPct val="90000"/>
                </a:lnSpc>
                <a:spcBef>
                  <a:spcPct val="0"/>
                </a:spcBef>
                <a:spcAft>
                  <a:spcPct val="35000"/>
                </a:spcAft>
              </a:pPr>
              <a:r>
                <a:rPr lang="en-US" sz="1000" b="1" kern="1200" dirty="0"/>
                <a:t> (Negative Bottom)</a:t>
              </a:r>
            </a:p>
            <a:p>
              <a:pPr lvl="0" algn="ctr" defTabSz="444500">
                <a:lnSpc>
                  <a:spcPct val="90000"/>
                </a:lnSpc>
                <a:spcBef>
                  <a:spcPct val="0"/>
                </a:spcBef>
                <a:spcAft>
                  <a:spcPct val="35000"/>
                </a:spcAft>
              </a:pPr>
              <a:r>
                <a:rPr lang="en-US" sz="1000" b="1" kern="1200" dirty="0"/>
                <a:t>Ejaculates Inside</a:t>
              </a:r>
            </a:p>
            <a:p>
              <a:pPr lvl="0" algn="ctr" defTabSz="444500">
                <a:lnSpc>
                  <a:spcPct val="90000"/>
                </a:lnSpc>
                <a:spcBef>
                  <a:spcPct val="0"/>
                </a:spcBef>
                <a:spcAft>
                  <a:spcPct val="35000"/>
                </a:spcAft>
              </a:pPr>
              <a:r>
                <a:rPr lang="en-US" sz="1400" b="1" kern="1200" dirty="0"/>
                <a:t>1 in 70</a:t>
              </a:r>
            </a:p>
            <a:p>
              <a:pPr lvl="0" algn="ctr" defTabSz="444500">
                <a:lnSpc>
                  <a:spcPct val="90000"/>
                </a:lnSpc>
                <a:spcBef>
                  <a:spcPct val="0"/>
                </a:spcBef>
                <a:spcAft>
                  <a:spcPct val="35000"/>
                </a:spcAft>
              </a:pPr>
              <a:r>
                <a:rPr lang="en-US" sz="1000" b="1" kern="1200" dirty="0"/>
                <a:t>(1.43%)</a:t>
              </a:r>
            </a:p>
          </p:txBody>
        </p:sp>
      </p:grpSp>
      <p:pic>
        <p:nvPicPr>
          <p:cNvPr id="37" name="Picture 36" descr="Dice Red Cubes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724" y="3655063"/>
            <a:ext cx="1803320" cy="1637076"/>
          </a:xfrm>
          <a:prstGeom prst="rect">
            <a:avLst/>
          </a:prstGeom>
        </p:spPr>
      </p:pic>
      <p:cxnSp>
        <p:nvCxnSpPr>
          <p:cNvPr id="40" name="Curved Connector 39"/>
          <p:cNvCxnSpPr/>
          <p:nvPr/>
        </p:nvCxnSpPr>
        <p:spPr>
          <a:xfrm flipV="1">
            <a:off x="4712677" y="1777153"/>
            <a:ext cx="3378707" cy="3024231"/>
          </a:xfrm>
          <a:prstGeom prst="curvedConnector3">
            <a:avLst/>
          </a:prstGeom>
          <a:ln w="76200">
            <a:solidFill>
              <a:srgbClr val="F9AB54"/>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169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p:txBody>
          <a:bodyPr anchor="t">
            <a:noAutofit/>
          </a:bodyPr>
          <a:lstStyle/>
          <a:p>
            <a:r>
              <a:rPr lang="en-US" sz="6000" dirty="0"/>
              <a:t>What is PEP?</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336368" y="2117956"/>
            <a:ext cx="7527472" cy="1250487"/>
          </a:xfrm>
        </p:spPr>
        <p:txBody>
          <a:bodyPr>
            <a:normAutofit lnSpcReduction="10000"/>
          </a:bodyPr>
          <a:lstStyle/>
          <a:p>
            <a:pPr marL="0" indent="0">
              <a:buNone/>
            </a:pPr>
            <a:r>
              <a:rPr lang="en-US" dirty="0"/>
              <a:t>  </a:t>
            </a:r>
            <a:r>
              <a:rPr lang="en-US" b="1" dirty="0">
                <a:solidFill>
                  <a:srgbClr val="FF0000"/>
                </a:solidFill>
              </a:rPr>
              <a:t>PEP</a:t>
            </a:r>
            <a:r>
              <a:rPr lang="en-US" dirty="0"/>
              <a:t> </a:t>
            </a:r>
            <a:r>
              <a:rPr lang="en-US" dirty="0">
                <a:solidFill>
                  <a:schemeClr val="tx1"/>
                </a:solidFill>
              </a:rPr>
              <a:t>Stands for the </a:t>
            </a:r>
            <a:r>
              <a:rPr lang="en-US" b="1" dirty="0">
                <a:solidFill>
                  <a:srgbClr val="FF0000"/>
                </a:solidFill>
              </a:rPr>
              <a:t>P</a:t>
            </a:r>
            <a:r>
              <a:rPr lang="en-US" dirty="0">
                <a:solidFill>
                  <a:schemeClr val="tx1"/>
                </a:solidFill>
              </a:rPr>
              <a:t>ost</a:t>
            </a:r>
            <a:r>
              <a:rPr lang="en-US" dirty="0"/>
              <a:t> </a:t>
            </a:r>
            <a:r>
              <a:rPr lang="en-US" b="1" dirty="0">
                <a:solidFill>
                  <a:srgbClr val="FF0000"/>
                </a:solidFill>
              </a:rPr>
              <a:t>E</a:t>
            </a:r>
            <a:r>
              <a:rPr lang="en-US" dirty="0">
                <a:solidFill>
                  <a:schemeClr val="tx1"/>
                </a:solidFill>
              </a:rPr>
              <a:t>xposure</a:t>
            </a:r>
            <a:r>
              <a:rPr lang="en-US" dirty="0"/>
              <a:t> </a:t>
            </a:r>
            <a:r>
              <a:rPr lang="en-US" b="1" dirty="0">
                <a:solidFill>
                  <a:srgbClr val="FF0000"/>
                </a:solidFill>
              </a:rPr>
              <a:t>P</a:t>
            </a:r>
            <a:r>
              <a:rPr lang="en-US" dirty="0">
                <a:solidFill>
                  <a:schemeClr val="tx1"/>
                </a:solidFill>
              </a:rPr>
              <a:t>rophylaxis</a:t>
            </a:r>
          </a:p>
          <a:p>
            <a:pPr marL="0" indent="0">
              <a:buNone/>
            </a:pPr>
            <a:r>
              <a:rPr lang="en-US" dirty="0"/>
              <a:t>  </a:t>
            </a:r>
            <a:r>
              <a:rPr lang="en-US" sz="2000" dirty="0">
                <a:solidFill>
                  <a:schemeClr val="tx1"/>
                </a:solidFill>
              </a:rPr>
              <a:t>Medicine that is available to anyone that is HIV – Negative</a:t>
            </a:r>
          </a:p>
          <a:p>
            <a:pPr marL="0" indent="0">
              <a:buNone/>
            </a:pPr>
            <a:r>
              <a:rPr lang="en-US" sz="2000" b="1" dirty="0">
                <a:solidFill>
                  <a:schemeClr val="tx1"/>
                </a:solidFill>
              </a:rPr>
              <a:t>  </a:t>
            </a:r>
            <a:r>
              <a:rPr lang="en-US" sz="2000" dirty="0">
                <a:solidFill>
                  <a:schemeClr val="tx1"/>
                </a:solidFill>
              </a:rPr>
              <a:t>that has had an </a:t>
            </a:r>
            <a:r>
              <a:rPr lang="en-US" sz="2000" b="1" i="1" dirty="0">
                <a:solidFill>
                  <a:schemeClr val="tx1"/>
                </a:solidFill>
              </a:rPr>
              <a:t>IMMEDIATE*</a:t>
            </a:r>
            <a:r>
              <a:rPr lang="en-US" sz="2000" dirty="0">
                <a:solidFill>
                  <a:schemeClr val="tx1"/>
                </a:solidFill>
              </a:rPr>
              <a:t> exposure to HIV. </a:t>
            </a:r>
            <a:endParaRPr lang="en-US" sz="2000" dirty="0">
              <a:solidFill>
                <a:srgbClr val="FF0000"/>
              </a:solidFill>
            </a:endParaRPr>
          </a:p>
          <a:p>
            <a:endParaRPr lang="en-US" dirty="0"/>
          </a:p>
        </p:txBody>
      </p:sp>
      <p:sp>
        <p:nvSpPr>
          <p:cNvPr id="5" name="TextBox 4">
            <a:extLst>
              <a:ext uri="{FF2B5EF4-FFF2-40B4-BE49-F238E27FC236}">
                <a16:creationId xmlns:a16="http://schemas.microsoft.com/office/drawing/2014/main" id="{62D53618-98D9-4801-828A-DAF3A85CC860}"/>
              </a:ext>
            </a:extLst>
          </p:cNvPr>
          <p:cNvSpPr txBox="1"/>
          <p:nvPr/>
        </p:nvSpPr>
        <p:spPr>
          <a:xfrm>
            <a:off x="7863840" y="5317231"/>
            <a:ext cx="4433454" cy="1354217"/>
          </a:xfrm>
          <a:prstGeom prst="rect">
            <a:avLst/>
          </a:prstGeom>
          <a:noFill/>
        </p:spPr>
        <p:txBody>
          <a:bodyPr wrap="square" rtlCol="0">
            <a:spAutoFit/>
          </a:bodyPr>
          <a:lstStyle/>
          <a:p>
            <a:pPr algn="ctr"/>
            <a:r>
              <a:rPr lang="en-US" sz="3200" dirty="0">
                <a:solidFill>
                  <a:schemeClr val="bg1"/>
                </a:solidFill>
              </a:rPr>
              <a:t>*Exposure within the        past 72 Hours</a:t>
            </a:r>
          </a:p>
          <a:p>
            <a:endParaRPr lang="en-US" dirty="0">
              <a:solidFill>
                <a:schemeClr val="bg1"/>
              </a:solidFill>
            </a:endParaRPr>
          </a:p>
        </p:txBody>
      </p:sp>
    </p:spTree>
    <p:extLst>
      <p:ext uri="{BB962C8B-B14F-4D97-AF65-F5344CB8AC3E}">
        <p14:creationId xmlns:p14="http://schemas.microsoft.com/office/powerpoint/2010/main" val="323120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p:txBody>
          <a:bodyPr>
            <a:normAutofit fontScale="90000"/>
          </a:bodyPr>
          <a:lstStyle/>
          <a:p>
            <a:pPr algn="l"/>
            <a:r>
              <a:rPr lang="en-US" sz="3600" dirty="0"/>
              <a:t>HIV – Immediate Exposure</a:t>
            </a:r>
            <a:r>
              <a:rPr lang="en-US" sz="3100" dirty="0"/>
              <a:t>   </a:t>
            </a:r>
            <a:br>
              <a:rPr lang="en-US" sz="3100" dirty="0"/>
            </a:br>
            <a:endParaRPr lang="en-US" sz="3100" dirty="0"/>
          </a:p>
        </p:txBody>
      </p:sp>
      <p:sp>
        <p:nvSpPr>
          <p:cNvPr id="5" name="TextBox 4"/>
          <p:cNvSpPr txBox="1"/>
          <p:nvPr/>
        </p:nvSpPr>
        <p:spPr>
          <a:xfrm>
            <a:off x="679268" y="1533378"/>
            <a:ext cx="9730823"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Exposure to HIV is a Medical Emergency.</a:t>
            </a:r>
          </a:p>
          <a:p>
            <a:pPr marL="285750" indent="-285750">
              <a:buFont typeface="Arial" panose="020B0604020202020204" pitchFamily="34" charset="0"/>
              <a:buChar char="•"/>
            </a:pPr>
            <a:r>
              <a:rPr lang="en-US" sz="2400" dirty="0"/>
              <a:t>Medicines are available that can prevent you from becoming HIV+</a:t>
            </a:r>
          </a:p>
          <a:p>
            <a:pPr marL="285750" indent="-285750">
              <a:buFont typeface="Arial" panose="020B0604020202020204" pitchFamily="34" charset="0"/>
              <a:buChar char="•"/>
            </a:pPr>
            <a:r>
              <a:rPr lang="en-US" sz="2400" dirty="0"/>
              <a:t>There is a 72 Hour maximum window from time of exposure from when you </a:t>
            </a:r>
            <a:r>
              <a:rPr lang="en-US" sz="2400" b="1" dirty="0"/>
              <a:t>MUST</a:t>
            </a:r>
            <a:r>
              <a:rPr lang="en-US" sz="2400" dirty="0"/>
              <a:t> start the 28 days of the prescribed medicine. </a:t>
            </a:r>
          </a:p>
          <a:p>
            <a:pPr marL="285750" indent="-285750">
              <a:buFont typeface="Arial" panose="020B0604020202020204" pitchFamily="34" charset="0"/>
              <a:buChar char="•"/>
            </a:pPr>
            <a:r>
              <a:rPr lang="en-US" sz="2400" dirty="0"/>
              <a:t>There is copay assistance available that might pay for the </a:t>
            </a:r>
            <a:r>
              <a:rPr lang="en-US" sz="2400" b="1" dirty="0"/>
              <a:t>total cost </a:t>
            </a:r>
            <a:r>
              <a:rPr lang="en-US" sz="2400" dirty="0"/>
              <a:t>of the (approx. $4,000) medicine.</a:t>
            </a:r>
          </a:p>
          <a:p>
            <a:endParaRPr lang="en-US" dirty="0"/>
          </a:p>
        </p:txBody>
      </p:sp>
      <p:sp>
        <p:nvSpPr>
          <p:cNvPr id="4" name="Title 1">
            <a:extLst>
              <a:ext uri="{FF2B5EF4-FFF2-40B4-BE49-F238E27FC236}">
                <a16:creationId xmlns:a16="http://schemas.microsoft.com/office/drawing/2014/main" id="{F1C85461-DA14-B049-9246-6430E5500149}"/>
              </a:ext>
            </a:extLst>
          </p:cNvPr>
          <p:cNvSpPr txBox="1">
            <a:spLocks/>
          </p:cNvSpPr>
          <p:nvPr/>
        </p:nvSpPr>
        <p:spPr>
          <a:xfrm>
            <a:off x="3353136" y="4223143"/>
            <a:ext cx="11010900" cy="4347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sz="3200" dirty="0"/>
              <a:t>This protocol is called PEP</a:t>
            </a:r>
          </a:p>
          <a:p>
            <a:r>
              <a:rPr lang="en-US" sz="1800" dirty="0"/>
              <a:t>(Post Exposure Prophylaxis)</a:t>
            </a:r>
            <a:br>
              <a:rPr lang="en-US" sz="3200" dirty="0"/>
            </a:b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810" y="4223143"/>
            <a:ext cx="1990725" cy="2019300"/>
          </a:xfrm>
          <a:prstGeom prst="rect">
            <a:avLst/>
          </a:prstGeom>
        </p:spPr>
      </p:pic>
      <p:sp>
        <p:nvSpPr>
          <p:cNvPr id="6" name="TextBox 5"/>
          <p:cNvSpPr txBox="1"/>
          <p:nvPr/>
        </p:nvSpPr>
        <p:spPr>
          <a:xfrm>
            <a:off x="9724219" y="6304681"/>
            <a:ext cx="1858181" cy="369332"/>
          </a:xfrm>
          <a:prstGeom prst="rect">
            <a:avLst/>
          </a:prstGeom>
          <a:noFill/>
        </p:spPr>
        <p:txBody>
          <a:bodyPr wrap="square" rtlCol="0">
            <a:spAutoFit/>
          </a:bodyPr>
          <a:lstStyle/>
          <a:p>
            <a:r>
              <a:rPr lang="en-US" dirty="0"/>
              <a:t>72 Hours</a:t>
            </a:r>
          </a:p>
        </p:txBody>
      </p:sp>
    </p:spTree>
    <p:extLst>
      <p:ext uri="{BB962C8B-B14F-4D97-AF65-F5344CB8AC3E}">
        <p14:creationId xmlns:p14="http://schemas.microsoft.com/office/powerpoint/2010/main" val="29098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p:txBody>
          <a:bodyPr>
            <a:normAutofit fontScale="90000"/>
          </a:bodyPr>
          <a:lstStyle/>
          <a:p>
            <a:pPr algn="l"/>
            <a:r>
              <a:rPr lang="en-US" sz="3600" dirty="0"/>
              <a:t>PEP</a:t>
            </a:r>
            <a:r>
              <a:rPr lang="en-US" dirty="0"/>
              <a:t> – </a:t>
            </a:r>
            <a:r>
              <a:rPr lang="en-US" sz="3100" dirty="0"/>
              <a:t>What is the Protocol?   </a:t>
            </a:r>
            <a:br>
              <a:rPr lang="en-US" sz="3100" dirty="0"/>
            </a:br>
            <a:endParaRPr lang="en-US" sz="3100" dirty="0"/>
          </a:p>
        </p:txBody>
      </p:sp>
      <p:sp>
        <p:nvSpPr>
          <p:cNvPr id="5" name="TextBox 4"/>
          <p:cNvSpPr txBox="1"/>
          <p:nvPr/>
        </p:nvSpPr>
        <p:spPr>
          <a:xfrm>
            <a:off x="679269" y="1533378"/>
            <a:ext cx="1013878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Go to the ER (Emergency Room), Urgent Care or Agency that treats for PEP immediately.</a:t>
            </a:r>
          </a:p>
          <a:p>
            <a:pPr marL="285750" indent="-285750">
              <a:buFont typeface="Arial" panose="020B0604020202020204" pitchFamily="34" charset="0"/>
              <a:buChar char="•"/>
            </a:pPr>
            <a:r>
              <a:rPr lang="en-US" dirty="0"/>
              <a:t>Inform them that you’ve had an exposure to HIV and are requesting PEP</a:t>
            </a:r>
          </a:p>
          <a:p>
            <a:pPr marL="285750" indent="-285750">
              <a:buFont typeface="Arial" panose="020B0604020202020204" pitchFamily="34" charset="0"/>
              <a:buChar char="•"/>
            </a:pPr>
            <a:r>
              <a:rPr lang="en-US" dirty="0"/>
              <a:t>They will test you for HIV and then if you are negative, prescribe the appropriate medicine.</a:t>
            </a:r>
          </a:p>
          <a:p>
            <a:pPr marL="285750" indent="-285750">
              <a:buFont typeface="Arial" panose="020B0604020202020204" pitchFamily="34" charset="0"/>
              <a:buChar char="•"/>
            </a:pPr>
            <a:r>
              <a:rPr lang="en-US" dirty="0"/>
              <a:t>Take the PEP Prescription to the Pharmacy</a:t>
            </a:r>
          </a:p>
          <a:p>
            <a:pPr marL="285750" indent="-285750">
              <a:buFont typeface="Arial" panose="020B0604020202020204" pitchFamily="34" charset="0"/>
              <a:buChar char="•"/>
            </a:pPr>
            <a:r>
              <a:rPr lang="en-US" dirty="0"/>
              <a:t>Start taking the medicine immediately, and continue the daily regimen for 28 days.</a:t>
            </a:r>
          </a:p>
          <a:p>
            <a:pPr marL="285750" indent="-285750">
              <a:buFont typeface="Arial" panose="020B0604020202020204" pitchFamily="34" charset="0"/>
              <a:buChar char="•"/>
            </a:pPr>
            <a:endParaRPr lang="en-US" dirty="0"/>
          </a:p>
          <a:p>
            <a:endParaRPr lang="en-US" dirty="0"/>
          </a:p>
          <a:p>
            <a:endParaRPr lang="en-US" dirty="0"/>
          </a:p>
        </p:txBody>
      </p:sp>
      <p:sp>
        <p:nvSpPr>
          <p:cNvPr id="6" name="TextBox 5"/>
          <p:cNvSpPr txBox="1"/>
          <p:nvPr/>
        </p:nvSpPr>
        <p:spPr>
          <a:xfrm>
            <a:off x="679269" y="3367755"/>
            <a:ext cx="10448276" cy="1754326"/>
          </a:xfrm>
          <a:prstGeom prst="rect">
            <a:avLst/>
          </a:prstGeom>
          <a:noFill/>
        </p:spPr>
        <p:txBody>
          <a:bodyPr wrap="square" rtlCol="0">
            <a:spAutoFit/>
          </a:bodyPr>
          <a:lstStyle/>
          <a:p>
            <a:r>
              <a:rPr lang="en-US" dirty="0"/>
              <a:t>NOTE: </a:t>
            </a:r>
          </a:p>
          <a:p>
            <a:pPr marL="285750" indent="-285750">
              <a:buFont typeface="Arial" panose="020B0604020202020204" pitchFamily="34" charset="0"/>
              <a:buChar char="•"/>
            </a:pPr>
            <a:r>
              <a:rPr lang="en-US" dirty="0"/>
              <a:t>PEP does not guarantee a person will remain HIV negative, however results are more favorable the closer medicine is taken from the time of exposure.</a:t>
            </a:r>
          </a:p>
          <a:p>
            <a:pPr marL="285750" indent="-285750">
              <a:buFont typeface="Arial" panose="020B0604020202020204" pitchFamily="34" charset="0"/>
              <a:buChar char="•"/>
            </a:pPr>
            <a:r>
              <a:rPr lang="en-US" dirty="0"/>
              <a:t>PEP will not be effective after 72 hours from exposure.</a:t>
            </a:r>
          </a:p>
          <a:p>
            <a:pPr marL="285750" indent="-285750">
              <a:buFont typeface="Arial" panose="020B0604020202020204" pitchFamily="34" charset="0"/>
              <a:buChar char="•"/>
            </a:pPr>
            <a:r>
              <a:rPr lang="en-US" dirty="0"/>
              <a:t>Drug Copay Assistance may be required to pay for the medicine. Ask the Pharmacist for this help.</a:t>
            </a:r>
          </a:p>
          <a:p>
            <a:endParaRPr lang="en-US" dirty="0"/>
          </a:p>
        </p:txBody>
      </p:sp>
      <p:sp>
        <p:nvSpPr>
          <p:cNvPr id="7" name="Oval 6"/>
          <p:cNvSpPr/>
          <p:nvPr/>
        </p:nvSpPr>
        <p:spPr>
          <a:xfrm>
            <a:off x="2401159" y="5095583"/>
            <a:ext cx="1110049" cy="1110049"/>
          </a:xfrm>
          <a:prstGeom prst="ellipse">
            <a:avLst/>
          </a:prstGeom>
          <a:blipFill>
            <a:blip r:embed="rId2">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6826923" y="5077955"/>
            <a:ext cx="1108130" cy="1108130"/>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9999521" y="5095583"/>
            <a:ext cx="1108130" cy="1108130"/>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8895" y="5170870"/>
            <a:ext cx="905356" cy="9053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7599" y="5187814"/>
            <a:ext cx="1776824" cy="88841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7725" y="5136611"/>
            <a:ext cx="1479124" cy="1056517"/>
          </a:xfrm>
          <a:prstGeom prst="rect">
            <a:avLst/>
          </a:prstGeom>
        </p:spPr>
      </p:pic>
    </p:spTree>
    <p:extLst>
      <p:ext uri="{BB962C8B-B14F-4D97-AF65-F5344CB8AC3E}">
        <p14:creationId xmlns:p14="http://schemas.microsoft.com/office/powerpoint/2010/main" val="407588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childTnLst>
                                </p:cTn>
                              </p:par>
                              <p:par>
                                <p:cTn id="57" presetID="2" presetClass="entr" presetSubtype="4"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FC9DFB6-8F89-4C3A-B61C-F0D21BEB3EB7}"/>
              </a:ext>
            </a:extLst>
          </p:cNvPr>
          <p:cNvPicPr>
            <a:picLocks noChangeAspect="1"/>
          </p:cNvPicPr>
          <p:nvPr/>
        </p:nvPicPr>
        <p:blipFill>
          <a:blip r:embed="rId2"/>
          <a:stretch>
            <a:fillRect/>
          </a:stretch>
        </p:blipFill>
        <p:spPr>
          <a:xfrm>
            <a:off x="0" y="-299803"/>
            <a:ext cx="12192000" cy="6858000"/>
          </a:xfrm>
          <a:prstGeom prst="rect">
            <a:avLst/>
          </a:prstGeom>
        </p:spPr>
      </p:pic>
      <p:sp>
        <p:nvSpPr>
          <p:cNvPr id="6" name="TextBox 5">
            <a:extLst>
              <a:ext uri="{FF2B5EF4-FFF2-40B4-BE49-F238E27FC236}">
                <a16:creationId xmlns:a16="http://schemas.microsoft.com/office/drawing/2014/main" id="{F2E520B8-7382-48A6-88B2-4CFD13BE71A3}"/>
              </a:ext>
            </a:extLst>
          </p:cNvPr>
          <p:cNvSpPr txBox="1"/>
          <p:nvPr/>
        </p:nvSpPr>
        <p:spPr>
          <a:xfrm>
            <a:off x="623454" y="249382"/>
            <a:ext cx="5140036" cy="584775"/>
          </a:xfrm>
          <a:prstGeom prst="rect">
            <a:avLst/>
          </a:prstGeom>
          <a:noFill/>
        </p:spPr>
        <p:txBody>
          <a:bodyPr wrap="square" rtlCol="0">
            <a:spAutoFit/>
          </a:bodyPr>
          <a:lstStyle/>
          <a:p>
            <a:r>
              <a:rPr lang="en-US" sz="3200" b="1" dirty="0"/>
              <a:t>PEP – The Barriers</a:t>
            </a:r>
          </a:p>
        </p:txBody>
      </p:sp>
    </p:spTree>
    <p:extLst>
      <p:ext uri="{BB962C8B-B14F-4D97-AF65-F5344CB8AC3E}">
        <p14:creationId xmlns:p14="http://schemas.microsoft.com/office/powerpoint/2010/main" val="115246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D08D7B3-DA0B-411A-A8F7-D69DD4235CCD}"/>
              </a:ext>
            </a:extLst>
          </p:cNvPr>
          <p:cNvPicPr>
            <a:picLocks noChangeAspect="1"/>
          </p:cNvPicPr>
          <p:nvPr/>
        </p:nvPicPr>
        <p:blipFill>
          <a:blip r:embed="rId2"/>
          <a:stretch>
            <a:fillRect/>
          </a:stretch>
        </p:blipFill>
        <p:spPr>
          <a:xfrm>
            <a:off x="422562" y="1301677"/>
            <a:ext cx="11562863" cy="4254645"/>
          </a:xfrm>
          <a:prstGeom prst="rect">
            <a:avLst/>
          </a:prstGeom>
        </p:spPr>
      </p:pic>
      <p:sp>
        <p:nvSpPr>
          <p:cNvPr id="6" name="Title 1">
            <a:extLst>
              <a:ext uri="{FF2B5EF4-FFF2-40B4-BE49-F238E27FC236}">
                <a16:creationId xmlns:a16="http://schemas.microsoft.com/office/drawing/2014/main" id="{D7F4971E-7BC4-4D60-A15E-18D930E8C807}"/>
              </a:ext>
            </a:extLst>
          </p:cNvPr>
          <p:cNvSpPr>
            <a:spLocks noGrp="1"/>
          </p:cNvSpPr>
          <p:nvPr>
            <p:ph type="title"/>
          </p:nvPr>
        </p:nvSpPr>
        <p:spPr>
          <a:xfrm>
            <a:off x="422562" y="361093"/>
            <a:ext cx="11010900" cy="434774"/>
          </a:xfrm>
        </p:spPr>
        <p:txBody>
          <a:bodyPr>
            <a:normAutofit fontScale="90000"/>
          </a:bodyPr>
          <a:lstStyle/>
          <a:p>
            <a:pPr algn="l"/>
            <a:r>
              <a:rPr lang="en-US" sz="3600" dirty="0"/>
              <a:t>PEP</a:t>
            </a:r>
            <a:r>
              <a:rPr lang="en-US" dirty="0"/>
              <a:t> – </a:t>
            </a:r>
            <a:r>
              <a:rPr lang="en-US" sz="3100" dirty="0"/>
              <a:t>Treatment options. Copay Assistance. </a:t>
            </a:r>
            <a:br>
              <a:rPr lang="en-US" sz="3100" dirty="0"/>
            </a:br>
            <a:endParaRPr lang="en-US" sz="3100" dirty="0"/>
          </a:p>
        </p:txBody>
      </p:sp>
    </p:spTree>
    <p:extLst>
      <p:ext uri="{BB962C8B-B14F-4D97-AF65-F5344CB8AC3E}">
        <p14:creationId xmlns:p14="http://schemas.microsoft.com/office/powerpoint/2010/main" val="1554974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p:txBody>
          <a:bodyPr>
            <a:normAutofit fontScale="90000"/>
          </a:bodyPr>
          <a:lstStyle/>
          <a:p>
            <a:pPr algn="l"/>
            <a:r>
              <a:rPr lang="en-US" sz="3600" dirty="0"/>
              <a:t>PEP</a:t>
            </a:r>
            <a:r>
              <a:rPr lang="en-US" dirty="0"/>
              <a:t> – </a:t>
            </a:r>
            <a:r>
              <a:rPr lang="en-US" sz="3100" dirty="0"/>
              <a:t>Next Step</a:t>
            </a:r>
            <a:br>
              <a:rPr lang="en-US" sz="3100" dirty="0"/>
            </a:br>
            <a:endParaRPr lang="en-US" sz="3100" dirty="0"/>
          </a:p>
        </p:txBody>
      </p:sp>
      <p:sp>
        <p:nvSpPr>
          <p:cNvPr id="5" name="TextBox 4"/>
          <p:cNvSpPr txBox="1"/>
          <p:nvPr/>
        </p:nvSpPr>
        <p:spPr>
          <a:xfrm>
            <a:off x="679269" y="1353268"/>
            <a:ext cx="1090313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Following completion of the 28 day regimen of daily medicine, patient should be scheduled for a follow up and another HIV Test</a:t>
            </a:r>
          </a:p>
          <a:p>
            <a:pPr marL="285750" indent="-285750">
              <a:buFont typeface="Arial" panose="020B0604020202020204" pitchFamily="34" charset="0"/>
              <a:buChar char="•"/>
            </a:pPr>
            <a:r>
              <a:rPr lang="en-US" dirty="0"/>
              <a:t>The clinician will test again for HIV.</a:t>
            </a:r>
          </a:p>
          <a:p>
            <a:pPr marL="285750" indent="-285750">
              <a:buFont typeface="Arial" panose="020B0604020202020204" pitchFamily="34" charset="0"/>
              <a:buChar char="•"/>
            </a:pPr>
            <a:r>
              <a:rPr lang="en-US" dirty="0"/>
              <a:t>If Negative for HIV, patient should be scheduled for another follow up test in 90 days. </a:t>
            </a:r>
          </a:p>
          <a:p>
            <a:pPr marL="742950" lvl="1" indent="-285750">
              <a:buFont typeface="Arial" panose="020B0604020202020204" pitchFamily="34" charset="0"/>
              <a:buChar char="•"/>
            </a:pPr>
            <a:r>
              <a:rPr lang="en-US" dirty="0"/>
              <a:t>Also, if patient is a candidate for </a:t>
            </a:r>
            <a:r>
              <a:rPr lang="en-US" b="1" i="1" dirty="0" err="1"/>
              <a:t>PrEP</a:t>
            </a:r>
            <a:r>
              <a:rPr lang="en-US" dirty="0"/>
              <a:t>, they should be referred for treatment.</a:t>
            </a:r>
          </a:p>
          <a:p>
            <a:pPr marL="285750" indent="-285750">
              <a:buFont typeface="Arial" panose="020B0604020202020204" pitchFamily="34" charset="0"/>
              <a:buChar char="•"/>
            </a:pPr>
            <a:r>
              <a:rPr lang="en-US" dirty="0"/>
              <a:t>If Positive for HIV, patient should be referred for treatment.</a:t>
            </a:r>
          </a:p>
          <a:p>
            <a:endParaRPr lang="en-US" dirty="0"/>
          </a:p>
          <a:p>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800" y="3535561"/>
            <a:ext cx="2312430" cy="115621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067" y="3535561"/>
            <a:ext cx="1510660" cy="10790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444" y="3535561"/>
            <a:ext cx="1454553" cy="146267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834" y="3535561"/>
            <a:ext cx="1952932" cy="2781228"/>
          </a:xfrm>
          <a:prstGeom prst="rect">
            <a:avLst/>
          </a:prstGeom>
        </p:spPr>
      </p:pic>
    </p:spTree>
    <p:extLst>
      <p:ext uri="{BB962C8B-B14F-4D97-AF65-F5344CB8AC3E}">
        <p14:creationId xmlns:p14="http://schemas.microsoft.com/office/powerpoint/2010/main" val="27195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p:txBody>
          <a:bodyPr anchor="t">
            <a:noAutofit/>
          </a:bodyPr>
          <a:lstStyle/>
          <a:p>
            <a:r>
              <a:rPr lang="en-US" sz="6000" dirty="0"/>
              <a:t>What is HIV?</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336368" y="2117956"/>
            <a:ext cx="7527472" cy="1250487"/>
          </a:xfrm>
        </p:spPr>
        <p:txBody>
          <a:bodyPr>
            <a:normAutofit/>
          </a:bodyPr>
          <a:lstStyle/>
          <a:p>
            <a:pPr marL="0" indent="0">
              <a:buNone/>
            </a:pPr>
            <a:r>
              <a:rPr lang="en-US" dirty="0"/>
              <a:t>   </a:t>
            </a:r>
            <a:r>
              <a:rPr lang="en-US" b="1" dirty="0">
                <a:solidFill>
                  <a:srgbClr val="FF0000"/>
                </a:solidFill>
              </a:rPr>
              <a:t>HIV</a:t>
            </a:r>
            <a:r>
              <a:rPr lang="en-US" dirty="0"/>
              <a:t> </a:t>
            </a:r>
            <a:r>
              <a:rPr lang="en-US" dirty="0">
                <a:solidFill>
                  <a:schemeClr val="tx1"/>
                </a:solidFill>
              </a:rPr>
              <a:t>Stands for the </a:t>
            </a:r>
            <a:r>
              <a:rPr lang="en-US" b="1" dirty="0">
                <a:solidFill>
                  <a:srgbClr val="FF0000"/>
                </a:solidFill>
              </a:rPr>
              <a:t>H</a:t>
            </a:r>
            <a:r>
              <a:rPr lang="en-US" dirty="0">
                <a:solidFill>
                  <a:schemeClr val="tx1"/>
                </a:solidFill>
              </a:rPr>
              <a:t>uman</a:t>
            </a:r>
            <a:r>
              <a:rPr lang="en-US" dirty="0"/>
              <a:t> </a:t>
            </a:r>
            <a:r>
              <a:rPr lang="en-US" b="1" dirty="0">
                <a:solidFill>
                  <a:srgbClr val="FF0000"/>
                </a:solidFill>
              </a:rPr>
              <a:t>I</a:t>
            </a:r>
            <a:r>
              <a:rPr lang="en-US" dirty="0">
                <a:solidFill>
                  <a:schemeClr val="tx1"/>
                </a:solidFill>
              </a:rPr>
              <a:t>mmunodeficiency</a:t>
            </a:r>
            <a:r>
              <a:rPr lang="en-US" dirty="0"/>
              <a:t> </a:t>
            </a:r>
            <a:r>
              <a:rPr lang="en-US" b="1" dirty="0">
                <a:solidFill>
                  <a:srgbClr val="FF0000"/>
                </a:solidFill>
              </a:rPr>
              <a:t>V</a:t>
            </a:r>
            <a:r>
              <a:rPr lang="en-US" dirty="0">
                <a:solidFill>
                  <a:schemeClr val="tx1"/>
                </a:solidFill>
              </a:rPr>
              <a:t>irus</a:t>
            </a:r>
          </a:p>
          <a:p>
            <a:pPr marL="0" indent="0">
              <a:buNone/>
            </a:pPr>
            <a:r>
              <a:rPr lang="en-US" dirty="0"/>
              <a:t>   </a:t>
            </a:r>
            <a:r>
              <a:rPr lang="en-US" sz="2000" dirty="0">
                <a:solidFill>
                  <a:schemeClr val="tx1"/>
                </a:solidFill>
              </a:rPr>
              <a:t>This is the virus that, if left untreated, causes </a:t>
            </a:r>
            <a:r>
              <a:rPr lang="en-US" sz="2000" b="1" dirty="0">
                <a:solidFill>
                  <a:srgbClr val="FF0000"/>
                </a:solidFill>
              </a:rPr>
              <a:t>AIDS</a:t>
            </a:r>
          </a:p>
          <a:p>
            <a:endParaRPr lang="en-US" dirty="0"/>
          </a:p>
        </p:txBody>
      </p:sp>
      <p:sp>
        <p:nvSpPr>
          <p:cNvPr id="6" name="TextBox 5"/>
          <p:cNvSpPr txBox="1"/>
          <p:nvPr/>
        </p:nvSpPr>
        <p:spPr>
          <a:xfrm>
            <a:off x="6710289" y="5214311"/>
            <a:ext cx="5144086" cy="1384995"/>
          </a:xfrm>
          <a:prstGeom prst="rect">
            <a:avLst/>
          </a:prstGeom>
          <a:noFill/>
        </p:spPr>
        <p:txBody>
          <a:bodyPr wrap="square" rtlCol="0">
            <a:spAutoFit/>
          </a:bodyPr>
          <a:lstStyle/>
          <a:p>
            <a:pPr algn="ctr"/>
            <a:r>
              <a:rPr lang="en-US" sz="2400" b="1" dirty="0">
                <a:solidFill>
                  <a:srgbClr val="FF0000"/>
                </a:solidFill>
              </a:rPr>
              <a:t>AIDS</a:t>
            </a:r>
            <a:r>
              <a:rPr lang="en-US" sz="2000" b="1" i="1" dirty="0">
                <a:solidFill>
                  <a:schemeClr val="bg1"/>
                </a:solidFill>
              </a:rPr>
              <a:t> is a disease in which there is a severe loss of the body’s cellular immunity, greatly lowering the body’s resistance to infections and malignancy.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79" y="3593627"/>
            <a:ext cx="2857500" cy="1495425"/>
          </a:xfrm>
          <a:prstGeom prst="rect">
            <a:avLst/>
          </a:prstGeom>
        </p:spPr>
      </p:pic>
    </p:spTree>
    <p:extLst>
      <p:ext uri="{BB962C8B-B14F-4D97-AF65-F5344CB8AC3E}">
        <p14:creationId xmlns:p14="http://schemas.microsoft.com/office/powerpoint/2010/main" val="227441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p:txBody>
          <a:bodyPr anchor="t">
            <a:noAutofit/>
          </a:bodyPr>
          <a:lstStyle/>
          <a:p>
            <a:r>
              <a:rPr lang="en-US" sz="6000" dirty="0"/>
              <a:t>What is PrEP?</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336368" y="2117956"/>
            <a:ext cx="7527472" cy="1250487"/>
          </a:xfrm>
        </p:spPr>
        <p:txBody>
          <a:bodyPr>
            <a:normAutofit lnSpcReduction="10000"/>
          </a:bodyPr>
          <a:lstStyle/>
          <a:p>
            <a:pPr marL="0" indent="0">
              <a:buNone/>
            </a:pPr>
            <a:r>
              <a:rPr lang="en-US" dirty="0"/>
              <a:t>  </a:t>
            </a:r>
            <a:r>
              <a:rPr lang="en-US" b="1" dirty="0">
                <a:solidFill>
                  <a:srgbClr val="FF0000"/>
                </a:solidFill>
              </a:rPr>
              <a:t>PrEP</a:t>
            </a:r>
            <a:r>
              <a:rPr lang="en-US" dirty="0"/>
              <a:t> </a:t>
            </a:r>
            <a:r>
              <a:rPr lang="en-US" dirty="0">
                <a:solidFill>
                  <a:schemeClr val="tx1"/>
                </a:solidFill>
              </a:rPr>
              <a:t>Stands for the </a:t>
            </a:r>
            <a:r>
              <a:rPr lang="en-US" b="1" dirty="0">
                <a:solidFill>
                  <a:srgbClr val="FF0000"/>
                </a:solidFill>
              </a:rPr>
              <a:t>Pr</a:t>
            </a:r>
            <a:r>
              <a:rPr lang="en-US" dirty="0">
                <a:solidFill>
                  <a:schemeClr val="tx1"/>
                </a:solidFill>
              </a:rPr>
              <a:t>e</a:t>
            </a:r>
            <a:r>
              <a:rPr lang="en-US" dirty="0"/>
              <a:t> </a:t>
            </a:r>
            <a:r>
              <a:rPr lang="en-US" b="1" dirty="0">
                <a:solidFill>
                  <a:srgbClr val="FF0000"/>
                </a:solidFill>
              </a:rPr>
              <a:t>E</a:t>
            </a:r>
            <a:r>
              <a:rPr lang="en-US" dirty="0">
                <a:solidFill>
                  <a:schemeClr val="tx1"/>
                </a:solidFill>
              </a:rPr>
              <a:t>xposure</a:t>
            </a:r>
            <a:r>
              <a:rPr lang="en-US" dirty="0"/>
              <a:t> </a:t>
            </a:r>
            <a:r>
              <a:rPr lang="en-US" b="1" dirty="0">
                <a:solidFill>
                  <a:srgbClr val="FF0000"/>
                </a:solidFill>
              </a:rPr>
              <a:t>P</a:t>
            </a:r>
            <a:r>
              <a:rPr lang="en-US" dirty="0">
                <a:solidFill>
                  <a:schemeClr val="tx1"/>
                </a:solidFill>
              </a:rPr>
              <a:t>rophylaxis</a:t>
            </a:r>
          </a:p>
          <a:p>
            <a:pPr marL="0" indent="0">
              <a:buNone/>
            </a:pPr>
            <a:r>
              <a:rPr lang="en-US" dirty="0"/>
              <a:t>  </a:t>
            </a:r>
            <a:r>
              <a:rPr lang="en-US" sz="2000" dirty="0">
                <a:solidFill>
                  <a:schemeClr val="tx1"/>
                </a:solidFill>
              </a:rPr>
              <a:t>Medicine that is available to anyone that is HIV – Negative</a:t>
            </a:r>
          </a:p>
          <a:p>
            <a:pPr marL="0" indent="0">
              <a:buNone/>
            </a:pPr>
            <a:r>
              <a:rPr lang="en-US" sz="2000" b="1" dirty="0">
                <a:solidFill>
                  <a:schemeClr val="tx1"/>
                </a:solidFill>
              </a:rPr>
              <a:t>  </a:t>
            </a:r>
            <a:r>
              <a:rPr lang="en-US" sz="2000" dirty="0">
                <a:solidFill>
                  <a:schemeClr val="tx1"/>
                </a:solidFill>
              </a:rPr>
              <a:t>that might be at Risk for contracting HIV.</a:t>
            </a:r>
            <a:endParaRPr lang="en-US" sz="2000" dirty="0">
              <a:solidFill>
                <a:srgbClr val="FF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828" y="4151961"/>
            <a:ext cx="2406161" cy="2436619"/>
          </a:xfrm>
          <a:prstGeom prst="rect">
            <a:avLst/>
          </a:prstGeom>
        </p:spPr>
      </p:pic>
    </p:spTree>
    <p:extLst>
      <p:ext uri="{BB962C8B-B14F-4D97-AF65-F5344CB8AC3E}">
        <p14:creationId xmlns:p14="http://schemas.microsoft.com/office/powerpoint/2010/main" val="268962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a:xfrm>
            <a:off x="8616" y="-20729"/>
            <a:ext cx="11199711" cy="2452687"/>
          </a:xfrm>
        </p:spPr>
        <p:txBody>
          <a:bodyPr vert="horz" lIns="91440" tIns="45720" rIns="91440" bIns="45720" rtlCol="0" anchor="ctr">
            <a:normAutofit/>
          </a:bodyPr>
          <a:lstStyle/>
          <a:p>
            <a:r>
              <a:rPr lang="en-US" sz="3600" dirty="0"/>
              <a:t>   </a:t>
            </a:r>
            <a:r>
              <a:rPr lang="en-US" sz="3600" dirty="0" err="1"/>
              <a:t>PrEP</a:t>
            </a:r>
            <a:r>
              <a:rPr lang="en-US" sz="3600" dirty="0"/>
              <a:t> – The Current FDA approved Medicines</a:t>
            </a:r>
            <a:br>
              <a:rPr lang="en-US" sz="3600" dirty="0"/>
            </a:br>
            <a:endParaRPr lang="en-US" sz="3600" dirty="0"/>
          </a:p>
        </p:txBody>
      </p:sp>
      <p:pic>
        <p:nvPicPr>
          <p:cNvPr id="4" name="Picture Placeholder 4">
            <a:extLst>
              <a:ext uri="{FF2B5EF4-FFF2-40B4-BE49-F238E27FC236}">
                <a16:creationId xmlns:a16="http://schemas.microsoft.com/office/drawing/2014/main" id="{B737B9A8-0E4B-4670-95E0-E1E2B03C2DAD}"/>
              </a:ext>
            </a:extLst>
          </p:cNvPr>
          <p:cNvPicPr>
            <a:picLocks noChangeAspect="1"/>
          </p:cNvPicPr>
          <p:nvPr/>
        </p:nvPicPr>
        <p:blipFill rotWithShape="1">
          <a:blip r:embed="rId2">
            <a:extLst>
              <a:ext uri="{28A0092B-C50C-407E-A947-70E740481C1C}">
                <a14:useLocalDpi xmlns:a14="http://schemas.microsoft.com/office/drawing/2010/main" val="0"/>
              </a:ext>
            </a:extLst>
          </a:blip>
          <a:srcRect t="14404" b="14404"/>
          <a:stretch/>
        </p:blipFill>
        <p:spPr>
          <a:xfrm>
            <a:off x="8616" y="1746437"/>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C51D66A7-83B6-410F-82FD-5E0363C73575}"/>
              </a:ext>
            </a:extLst>
          </p:cNvPr>
          <p:cNvSpPr txBox="1"/>
          <p:nvPr/>
        </p:nvSpPr>
        <p:spPr>
          <a:xfrm>
            <a:off x="8686801" y="2145317"/>
            <a:ext cx="4128653" cy="646331"/>
          </a:xfrm>
          <a:prstGeom prst="rect">
            <a:avLst/>
          </a:prstGeom>
          <a:noFill/>
        </p:spPr>
        <p:txBody>
          <a:bodyPr wrap="square" rtlCol="0">
            <a:spAutoFit/>
          </a:bodyPr>
          <a:lstStyle/>
          <a:p>
            <a:r>
              <a:rPr lang="en-US" dirty="0"/>
              <a:t>Truvada will be available in </a:t>
            </a:r>
          </a:p>
          <a:p>
            <a:r>
              <a:rPr lang="en-US" dirty="0"/>
              <a:t>Generic form in October 2020.</a:t>
            </a:r>
          </a:p>
        </p:txBody>
      </p:sp>
    </p:spTree>
    <p:extLst>
      <p:ext uri="{BB962C8B-B14F-4D97-AF65-F5344CB8AC3E}">
        <p14:creationId xmlns:p14="http://schemas.microsoft.com/office/powerpoint/2010/main" val="154646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a:xfrm>
            <a:off x="226141" y="200497"/>
            <a:ext cx="6333190" cy="1023619"/>
          </a:xfrm>
        </p:spPr>
        <p:txBody>
          <a:bodyPr vert="horz" lIns="91440" tIns="45720" rIns="91440" bIns="45720" rtlCol="0" anchor="ctr">
            <a:normAutofit fontScale="90000"/>
          </a:bodyPr>
          <a:lstStyle/>
          <a:p>
            <a:r>
              <a:rPr lang="en-US" sz="3600" dirty="0" err="1"/>
              <a:t>PrEP</a:t>
            </a:r>
            <a:r>
              <a:rPr lang="en-US" sz="3600" dirty="0"/>
              <a:t> – Future Medicines</a:t>
            </a:r>
            <a:br>
              <a:rPr lang="en-US" sz="3600" dirty="0"/>
            </a:br>
            <a:endParaRPr lang="en-US" sz="3600" dirty="0"/>
          </a:p>
        </p:txBody>
      </p:sp>
      <p:pic>
        <p:nvPicPr>
          <p:cNvPr id="6" name="Picture 5" descr="A picture containing holding, food&#10;&#10;Description automatically generated">
            <a:extLst>
              <a:ext uri="{FF2B5EF4-FFF2-40B4-BE49-F238E27FC236}">
                <a16:creationId xmlns:a16="http://schemas.microsoft.com/office/drawing/2014/main" id="{EF65A205-7744-4AB3-9F0A-5926F9C09229}"/>
              </a:ext>
            </a:extLst>
          </p:cNvPr>
          <p:cNvPicPr>
            <a:picLocks noChangeAspect="1"/>
          </p:cNvPicPr>
          <p:nvPr/>
        </p:nvPicPr>
        <p:blipFill>
          <a:blip r:embed="rId2"/>
          <a:stretch>
            <a:fillRect/>
          </a:stretch>
        </p:blipFill>
        <p:spPr>
          <a:xfrm>
            <a:off x="1306575" y="1003158"/>
            <a:ext cx="10505511" cy="4851683"/>
          </a:xfrm>
          <a:prstGeom prst="rect">
            <a:avLst/>
          </a:prstGeom>
        </p:spPr>
      </p:pic>
    </p:spTree>
    <p:extLst>
      <p:ext uri="{BB962C8B-B14F-4D97-AF65-F5344CB8AC3E}">
        <p14:creationId xmlns:p14="http://schemas.microsoft.com/office/powerpoint/2010/main" val="4133904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a:xfrm>
            <a:off x="226141" y="200497"/>
            <a:ext cx="6333190" cy="1023619"/>
          </a:xfrm>
        </p:spPr>
        <p:txBody>
          <a:bodyPr vert="horz" lIns="91440" tIns="45720" rIns="91440" bIns="45720" rtlCol="0" anchor="ctr">
            <a:normAutofit fontScale="90000"/>
          </a:bodyPr>
          <a:lstStyle/>
          <a:p>
            <a:r>
              <a:rPr lang="en-US" sz="3600" dirty="0" err="1"/>
              <a:t>PrEP</a:t>
            </a:r>
            <a:r>
              <a:rPr lang="en-US" sz="3600" dirty="0"/>
              <a:t> – Future Medicines</a:t>
            </a:r>
            <a:br>
              <a:rPr lang="en-US" sz="3600" dirty="0"/>
            </a:br>
            <a:endParaRPr lang="en-US" sz="3600" dirty="0"/>
          </a:p>
        </p:txBody>
      </p:sp>
      <p:pic>
        <p:nvPicPr>
          <p:cNvPr id="6" name="Picture 5">
            <a:extLst>
              <a:ext uri="{FF2B5EF4-FFF2-40B4-BE49-F238E27FC236}">
                <a16:creationId xmlns:a16="http://schemas.microsoft.com/office/drawing/2014/main" id="{EF65A205-7744-4AB3-9F0A-5926F9C09229}"/>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360449" y="1018174"/>
            <a:ext cx="6468910" cy="4512739"/>
          </a:xfrm>
          <a:prstGeom prst="rect">
            <a:avLst/>
          </a:prstGeom>
        </p:spPr>
      </p:pic>
      <p:sp>
        <p:nvSpPr>
          <p:cNvPr id="5" name="TextBox 4">
            <a:extLst>
              <a:ext uri="{FF2B5EF4-FFF2-40B4-BE49-F238E27FC236}">
                <a16:creationId xmlns:a16="http://schemas.microsoft.com/office/drawing/2014/main" id="{CCA4E311-1D6A-4E83-8BFF-163D9E8E2605}"/>
              </a:ext>
            </a:extLst>
          </p:cNvPr>
          <p:cNvSpPr txBox="1"/>
          <p:nvPr/>
        </p:nvSpPr>
        <p:spPr>
          <a:xfrm>
            <a:off x="6963667" y="2055005"/>
            <a:ext cx="5362641" cy="3754874"/>
          </a:xfrm>
          <a:prstGeom prst="rect">
            <a:avLst/>
          </a:prstGeom>
          <a:noFill/>
        </p:spPr>
        <p:txBody>
          <a:bodyPr wrap="square" rtlCol="0">
            <a:spAutoFit/>
          </a:bodyPr>
          <a:lstStyle/>
          <a:p>
            <a:endParaRPr lang="en-US" sz="2400" b="0" i="0" dirty="0">
              <a:solidFill>
                <a:srgbClr val="242526"/>
              </a:solidFill>
              <a:effectLst/>
              <a:latin typeface="Adelle Sans"/>
            </a:endParaRPr>
          </a:p>
          <a:p>
            <a:r>
              <a:rPr lang="en-US" sz="2800" b="0" i="0" dirty="0">
                <a:solidFill>
                  <a:srgbClr val="242526"/>
                </a:solidFill>
                <a:effectLst/>
                <a:latin typeface="Adelle Sans"/>
              </a:rPr>
              <a:t>Taken every 2 months, the long-acting injectable drug cabotegravir (CAB-LA) may open the door for a new biomedical HIV prevention option aimed at those who would prefer a shot six times a year over taking a daily pill.</a:t>
            </a:r>
            <a:endParaRPr lang="en-US" sz="2800" dirty="0"/>
          </a:p>
          <a:p>
            <a:endParaRPr lang="en-US" dirty="0"/>
          </a:p>
        </p:txBody>
      </p:sp>
      <p:sp>
        <p:nvSpPr>
          <p:cNvPr id="7" name="TextBox 6">
            <a:extLst>
              <a:ext uri="{FF2B5EF4-FFF2-40B4-BE49-F238E27FC236}">
                <a16:creationId xmlns:a16="http://schemas.microsoft.com/office/drawing/2014/main" id="{89E5AB4C-1D03-4F1E-9AB0-54DF6BD8AA1B}"/>
              </a:ext>
            </a:extLst>
          </p:cNvPr>
          <p:cNvSpPr txBox="1"/>
          <p:nvPr/>
        </p:nvSpPr>
        <p:spPr>
          <a:xfrm>
            <a:off x="3594904" y="1780183"/>
            <a:ext cx="4350774" cy="523220"/>
          </a:xfrm>
          <a:prstGeom prst="rect">
            <a:avLst/>
          </a:prstGeom>
          <a:noFill/>
        </p:spPr>
        <p:txBody>
          <a:bodyPr wrap="square" rtlCol="0">
            <a:spAutoFit/>
          </a:bodyPr>
          <a:lstStyle/>
          <a:p>
            <a:r>
              <a:rPr lang="en-US" sz="2800" dirty="0"/>
              <a:t>Injectable </a:t>
            </a:r>
            <a:r>
              <a:rPr lang="en-US" sz="2800" dirty="0" err="1"/>
              <a:t>PrEP</a:t>
            </a:r>
            <a:endParaRPr lang="en-US" sz="2800" dirty="0"/>
          </a:p>
        </p:txBody>
      </p:sp>
    </p:spTree>
    <p:extLst>
      <p:ext uri="{BB962C8B-B14F-4D97-AF65-F5344CB8AC3E}">
        <p14:creationId xmlns:p14="http://schemas.microsoft.com/office/powerpoint/2010/main" val="193404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a:xfrm>
            <a:off x="571500" y="0"/>
            <a:ext cx="11010900" cy="1586753"/>
          </a:xfrm>
        </p:spPr>
        <p:txBody>
          <a:bodyPr>
            <a:normAutofit/>
          </a:bodyPr>
          <a:lstStyle/>
          <a:p>
            <a:pPr algn="l"/>
            <a:r>
              <a:rPr lang="en-US" sz="3600" dirty="0"/>
              <a:t>PrEP</a:t>
            </a:r>
            <a:r>
              <a:rPr lang="en-US" dirty="0"/>
              <a:t> – </a:t>
            </a:r>
            <a:r>
              <a:rPr lang="en-US" sz="3100" dirty="0"/>
              <a:t>Who could benefit?   </a:t>
            </a:r>
            <a:br>
              <a:rPr lang="en-US" sz="3100" dirty="0"/>
            </a:br>
            <a:endParaRPr lang="en-US" sz="3100" dirty="0"/>
          </a:p>
        </p:txBody>
      </p:sp>
      <p:sp>
        <p:nvSpPr>
          <p:cNvPr id="3" name="TextBox 2"/>
          <p:cNvSpPr txBox="1"/>
          <p:nvPr/>
        </p:nvSpPr>
        <p:spPr>
          <a:xfrm>
            <a:off x="1359661" y="843677"/>
            <a:ext cx="11321845"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t>People who inject drugs / share needles</a:t>
            </a:r>
          </a:p>
          <a:p>
            <a:pPr marL="285750" indent="-285750">
              <a:buFont typeface="Arial" panose="020B0604020202020204" pitchFamily="34" charset="0"/>
              <a:buChar char="•"/>
            </a:pPr>
            <a:r>
              <a:rPr lang="en-US" sz="2400" dirty="0"/>
              <a:t>Men who have sex with other men</a:t>
            </a:r>
          </a:p>
          <a:p>
            <a:pPr marL="285750" indent="-285750">
              <a:buFont typeface="Arial" panose="020B0604020202020204" pitchFamily="34" charset="0"/>
              <a:buChar char="•"/>
            </a:pPr>
            <a:r>
              <a:rPr lang="en-US" sz="2400" dirty="0"/>
              <a:t>Transgender Women who have sex with men</a:t>
            </a:r>
          </a:p>
          <a:p>
            <a:pPr marL="285750" indent="-285750">
              <a:buFont typeface="Arial" panose="020B0604020202020204" pitchFamily="34" charset="0"/>
              <a:buChar char="•"/>
            </a:pPr>
            <a:r>
              <a:rPr lang="en-US" sz="2400" dirty="0"/>
              <a:t>Someone with a history of a Sexually Transmitted Infection</a:t>
            </a:r>
          </a:p>
          <a:p>
            <a:pPr marL="285750" indent="-285750">
              <a:buFont typeface="Arial" panose="020B0604020202020204" pitchFamily="34" charset="0"/>
              <a:buChar char="•"/>
            </a:pPr>
            <a:r>
              <a:rPr lang="en-US" sz="2400" dirty="0"/>
              <a:t>Sex workers</a:t>
            </a:r>
          </a:p>
          <a:p>
            <a:pPr marL="285750" indent="-285750">
              <a:buFont typeface="Arial" panose="020B0604020202020204" pitchFamily="34" charset="0"/>
              <a:buChar char="•"/>
            </a:pPr>
            <a:r>
              <a:rPr lang="en-US" sz="2400" dirty="0"/>
              <a:t>People who have inconsistent or no Condom use</a:t>
            </a:r>
          </a:p>
          <a:p>
            <a:pPr marL="285750" indent="-285750">
              <a:buFont typeface="Arial" panose="020B0604020202020204" pitchFamily="34" charset="0"/>
              <a:buChar char="•"/>
            </a:pPr>
            <a:r>
              <a:rPr lang="en-US" sz="2400" dirty="0"/>
              <a:t>People who have multiple sex partners</a:t>
            </a:r>
          </a:p>
          <a:p>
            <a:pPr marL="285750" indent="-285750">
              <a:buFont typeface="Arial" panose="020B0604020202020204" pitchFamily="34" charset="0"/>
              <a:buChar char="•"/>
            </a:pPr>
            <a:r>
              <a:rPr lang="en-US" sz="2400" dirty="0"/>
              <a:t>People who have sex partners that do not know their HIV status </a:t>
            </a:r>
          </a:p>
          <a:p>
            <a:pPr marL="285750" indent="-285750">
              <a:buFont typeface="Arial" panose="020B0604020202020204" pitchFamily="34" charset="0"/>
              <a:buChar char="•"/>
            </a:pPr>
            <a:r>
              <a:rPr lang="en-US" sz="2400" dirty="0"/>
              <a:t>ANYONE that may have difficulty negotiating condom use </a:t>
            </a:r>
          </a:p>
          <a:p>
            <a:pPr lvl="1"/>
            <a:r>
              <a:rPr lang="en-US" sz="2400" dirty="0"/>
              <a:t>	or who doesn’t trust their partners.</a:t>
            </a:r>
          </a:p>
          <a:p>
            <a:pPr marL="285750" indent="-285750">
              <a:buFont typeface="Arial" panose="020B0604020202020204" pitchFamily="34" charset="0"/>
              <a:buChar char="•"/>
            </a:pPr>
            <a:r>
              <a:rPr lang="en-US" sz="2400" dirty="0"/>
              <a:t>Status different Couples, where one partner is HIV+ and the other –</a:t>
            </a:r>
          </a:p>
          <a:p>
            <a:pPr marL="285750" indent="-285750">
              <a:buFont typeface="Arial" panose="020B0604020202020204" pitchFamily="34" charset="0"/>
              <a:buChar char="•"/>
            </a:pPr>
            <a:r>
              <a:rPr lang="en-US" sz="2400" dirty="0"/>
              <a:t>Or ANYONE who is sexually active or injects drugs that has ANXIETY about contracting HIV.</a:t>
            </a:r>
          </a:p>
          <a:p>
            <a:endParaRPr lang="en-US" dirty="0"/>
          </a:p>
        </p:txBody>
      </p:sp>
    </p:spTree>
    <p:extLst>
      <p:ext uri="{BB962C8B-B14F-4D97-AF65-F5344CB8AC3E}">
        <p14:creationId xmlns:p14="http://schemas.microsoft.com/office/powerpoint/2010/main" val="21020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p:txBody>
          <a:bodyPr>
            <a:normAutofit fontScale="90000"/>
          </a:bodyPr>
          <a:lstStyle/>
          <a:p>
            <a:pPr algn="l"/>
            <a:r>
              <a:rPr lang="en-US" sz="3600" dirty="0"/>
              <a:t>PrEP</a:t>
            </a:r>
            <a:r>
              <a:rPr lang="en-US" dirty="0"/>
              <a:t> – </a:t>
            </a:r>
            <a:r>
              <a:rPr lang="en-US" sz="3100" dirty="0"/>
              <a:t>What is the Protocol?   </a:t>
            </a:r>
            <a:br>
              <a:rPr lang="en-US" sz="3100" dirty="0"/>
            </a:br>
            <a:endParaRPr lang="en-US" sz="3100" dirty="0"/>
          </a:p>
        </p:txBody>
      </p:sp>
      <p:sp>
        <p:nvSpPr>
          <p:cNvPr id="5" name="TextBox 4"/>
          <p:cNvSpPr txBox="1"/>
          <p:nvPr/>
        </p:nvSpPr>
        <p:spPr>
          <a:xfrm>
            <a:off x="448597" y="1430139"/>
            <a:ext cx="11743403" cy="2400657"/>
          </a:xfrm>
          <a:prstGeom prst="rect">
            <a:avLst/>
          </a:prstGeom>
          <a:noFill/>
        </p:spPr>
        <p:txBody>
          <a:bodyPr wrap="square" rtlCol="0">
            <a:spAutoFit/>
          </a:bodyPr>
          <a:lstStyle/>
          <a:p>
            <a:pPr marL="285750" indent="-285750">
              <a:buFont typeface="Arial" panose="020B0604020202020204" pitchFamily="34" charset="0"/>
              <a:buChar char="•"/>
            </a:pPr>
            <a:r>
              <a:rPr lang="en-US" sz="2400" dirty="0"/>
              <a:t>HIV and other lab testing is required every 90 days at a clinic or doctors office.</a:t>
            </a:r>
          </a:p>
          <a:p>
            <a:pPr marL="285750" indent="-285750">
              <a:buFont typeface="Arial" panose="020B0604020202020204" pitchFamily="34" charset="0"/>
              <a:buChar char="•"/>
            </a:pPr>
            <a:r>
              <a:rPr lang="en-US" sz="2400" dirty="0"/>
              <a:t>If a person tests HIV – Negative, then a prescription is written for the next 90 days.</a:t>
            </a:r>
          </a:p>
          <a:p>
            <a:pPr marL="285750" indent="-285750">
              <a:buFont typeface="Arial" panose="020B0604020202020204" pitchFamily="34" charset="0"/>
              <a:buChar char="•"/>
            </a:pPr>
            <a:r>
              <a:rPr lang="en-US" sz="2400" dirty="0"/>
              <a:t>The medicine is taken daily and is continued for as long as the person remains at risk for contracting HIV. </a:t>
            </a:r>
          </a:p>
          <a:p>
            <a:pPr marL="285750" indent="-285750">
              <a:buFont typeface="Arial" panose="020B0604020202020204" pitchFamily="34" charset="0"/>
              <a:buChar char="•"/>
            </a:pPr>
            <a:endParaRPr lang="en-US" dirty="0"/>
          </a:p>
          <a:p>
            <a:endParaRPr lang="en-US" dirty="0"/>
          </a:p>
          <a:p>
            <a:endParaRPr lang="en-US" dirty="0"/>
          </a:p>
        </p:txBody>
      </p:sp>
      <p:sp>
        <p:nvSpPr>
          <p:cNvPr id="6" name="TextBox 5"/>
          <p:cNvSpPr txBox="1"/>
          <p:nvPr/>
        </p:nvSpPr>
        <p:spPr>
          <a:xfrm>
            <a:off x="448597" y="3181092"/>
            <a:ext cx="10665117" cy="2246769"/>
          </a:xfrm>
          <a:prstGeom prst="rect">
            <a:avLst/>
          </a:prstGeom>
          <a:noFill/>
        </p:spPr>
        <p:txBody>
          <a:bodyPr wrap="square" rtlCol="0">
            <a:spAutoFit/>
          </a:bodyPr>
          <a:lstStyle/>
          <a:p>
            <a:r>
              <a:rPr lang="en-US" sz="2000" dirty="0"/>
              <a:t>NOTE: </a:t>
            </a:r>
          </a:p>
          <a:p>
            <a:pPr marL="285750" indent="-285750">
              <a:buFont typeface="Arial" panose="020B0604020202020204" pitchFamily="34" charset="0"/>
              <a:buChar char="•"/>
            </a:pPr>
            <a:r>
              <a:rPr lang="en-US" sz="2000" dirty="0"/>
              <a:t>If someone has anxiety about contracting HIV or consider themselves to be at risk for HIV, then </a:t>
            </a:r>
            <a:r>
              <a:rPr lang="en-US" sz="2000" b="1" dirty="0"/>
              <a:t>PrEP</a:t>
            </a:r>
            <a:r>
              <a:rPr lang="en-US" sz="2000" dirty="0"/>
              <a:t> might be right for them.</a:t>
            </a:r>
          </a:p>
          <a:p>
            <a:pPr marL="285750" indent="-285750">
              <a:buFont typeface="Arial" panose="020B0604020202020204" pitchFamily="34" charset="0"/>
              <a:buChar char="•"/>
            </a:pPr>
            <a:r>
              <a:rPr lang="en-US" sz="2000" b="1" dirty="0"/>
              <a:t>PrEP</a:t>
            </a:r>
            <a:r>
              <a:rPr lang="en-US" sz="2000" dirty="0"/>
              <a:t> does not work for other Sexually Transmitted Infections.</a:t>
            </a:r>
          </a:p>
          <a:p>
            <a:pPr marL="285750" indent="-285750">
              <a:buFont typeface="Arial" panose="020B0604020202020204" pitchFamily="34" charset="0"/>
              <a:buChar char="•"/>
            </a:pPr>
            <a:r>
              <a:rPr lang="en-US" sz="2000" b="1" dirty="0"/>
              <a:t>PrEP</a:t>
            </a:r>
            <a:r>
              <a:rPr lang="en-US" sz="2000" dirty="0"/>
              <a:t> is extremely effective (Over 99%) at preventing HIV.</a:t>
            </a:r>
          </a:p>
          <a:p>
            <a:pPr marL="285750" indent="-285750">
              <a:buFont typeface="Arial" panose="020B0604020202020204" pitchFamily="34" charset="0"/>
              <a:buChar char="•"/>
            </a:pPr>
            <a:r>
              <a:rPr lang="en-US" sz="2000" dirty="0"/>
              <a:t>It takes about 7 Days of Medicine for Men and 20 Days for Women to build up maximum levels of protection against HIV. Then daily dosing to maintain these maximum levels.</a:t>
            </a:r>
          </a:p>
        </p:txBody>
      </p:sp>
    </p:spTree>
    <p:extLst>
      <p:ext uri="{BB962C8B-B14F-4D97-AF65-F5344CB8AC3E}">
        <p14:creationId xmlns:p14="http://schemas.microsoft.com/office/powerpoint/2010/main" val="9815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p:txBody>
          <a:bodyPr anchor="t">
            <a:noAutofit/>
          </a:bodyPr>
          <a:lstStyle/>
          <a:p>
            <a:r>
              <a:rPr lang="en-US" sz="3200" dirty="0"/>
              <a:t>EDUCATION AND OUTREACH STRATEGY </a:t>
            </a:r>
          </a:p>
        </p:txBody>
      </p:sp>
      <p:sp>
        <p:nvSpPr>
          <p:cNvPr id="6" name="Content Placeholder 5">
            <a:extLst>
              <a:ext uri="{FF2B5EF4-FFF2-40B4-BE49-F238E27FC236}">
                <a16:creationId xmlns:a16="http://schemas.microsoft.com/office/drawing/2014/main" id="{52E92F57-DAC6-47D9-B7A0-178557E10416}"/>
              </a:ext>
            </a:extLst>
          </p:cNvPr>
          <p:cNvSpPr>
            <a:spLocks noGrp="1"/>
          </p:cNvSpPr>
          <p:nvPr>
            <p:ph idx="1"/>
          </p:nvPr>
        </p:nvSpPr>
        <p:spPr>
          <a:xfrm>
            <a:off x="0" y="1469572"/>
            <a:ext cx="11049000" cy="4235038"/>
          </a:xfrm>
        </p:spPr>
        <p:txBody>
          <a:bodyPr/>
          <a:lstStyle/>
          <a:p>
            <a:pPr marL="742950" lvl="1" indent="-285750"/>
            <a:r>
              <a:rPr lang="en-US" sz="1600" dirty="0">
                <a:solidFill>
                  <a:srgbClr val="425764"/>
                </a:solidFill>
                <a:latin typeface="Arial" panose="020B0604020202020204" pitchFamily="34" charset="0"/>
                <a:cs typeface="Arial" panose="020B0604020202020204" pitchFamily="34" charset="0"/>
              </a:rPr>
              <a:t>Many people don’t think or believe they are at risk for contracting HIV and therefore </a:t>
            </a:r>
          </a:p>
          <a:p>
            <a:pPr marL="457200" lvl="1" indent="0">
              <a:buNone/>
            </a:pPr>
            <a:r>
              <a:rPr lang="en-US" sz="1600" dirty="0">
                <a:solidFill>
                  <a:srgbClr val="425764"/>
                </a:solidFill>
                <a:latin typeface="Arial" panose="020B0604020202020204" pitchFamily="34" charset="0"/>
                <a:cs typeface="Arial" panose="020B0604020202020204" pitchFamily="34" charset="0"/>
              </a:rPr>
              <a:t>	may not feel they are candidates for </a:t>
            </a:r>
            <a:r>
              <a:rPr lang="en-US" sz="1600" b="1" dirty="0" err="1">
                <a:solidFill>
                  <a:srgbClr val="425764"/>
                </a:solidFill>
                <a:latin typeface="Arial" panose="020B0604020202020204" pitchFamily="34" charset="0"/>
                <a:cs typeface="Arial" panose="020B0604020202020204" pitchFamily="34" charset="0"/>
              </a:rPr>
              <a:t>PrEP</a:t>
            </a:r>
            <a:r>
              <a:rPr lang="en-US" sz="1600" dirty="0" err="1">
                <a:solidFill>
                  <a:srgbClr val="425764"/>
                </a:solidFill>
                <a:latin typeface="Arial" panose="020B0604020202020204" pitchFamily="34" charset="0"/>
                <a:cs typeface="Arial" panose="020B0604020202020204" pitchFamily="34" charset="0"/>
              </a:rPr>
              <a:t>.</a:t>
            </a:r>
            <a:r>
              <a:rPr lang="en-US" sz="1600" dirty="0">
                <a:solidFill>
                  <a:srgbClr val="425764"/>
                </a:solidFill>
                <a:latin typeface="Arial" panose="020B0604020202020204" pitchFamily="34" charset="0"/>
                <a:cs typeface="Arial" panose="020B0604020202020204" pitchFamily="34" charset="0"/>
              </a:rPr>
              <a:t> </a:t>
            </a:r>
          </a:p>
          <a:p>
            <a:pPr marL="457200" lvl="1" indent="0">
              <a:buNone/>
            </a:pPr>
            <a:endParaRPr lang="en-US" sz="1600" dirty="0">
              <a:solidFill>
                <a:srgbClr val="425764"/>
              </a:solidFill>
              <a:latin typeface="Arial" panose="020B0604020202020204" pitchFamily="34" charset="0"/>
              <a:cs typeface="Arial" panose="020B0604020202020204" pitchFamily="34" charset="0"/>
            </a:endParaRPr>
          </a:p>
          <a:p>
            <a:pPr marL="742950" lvl="1" indent="-285750"/>
            <a:r>
              <a:rPr lang="en-US" sz="1600" dirty="0">
                <a:solidFill>
                  <a:srgbClr val="425764"/>
                </a:solidFill>
                <a:latin typeface="Arial" panose="020B0604020202020204" pitchFamily="34" charset="0"/>
                <a:cs typeface="Arial" panose="020B0604020202020204" pitchFamily="34" charset="0"/>
              </a:rPr>
              <a:t>Use </a:t>
            </a:r>
            <a:r>
              <a:rPr lang="en-US" sz="1600" b="1" dirty="0">
                <a:solidFill>
                  <a:srgbClr val="425764"/>
                </a:solidFill>
                <a:latin typeface="Arial" panose="020B0604020202020204" pitchFamily="34" charset="0"/>
                <a:cs typeface="Arial" panose="020B0604020202020204" pitchFamily="34" charset="0"/>
              </a:rPr>
              <a:t>PEP</a:t>
            </a:r>
            <a:r>
              <a:rPr lang="en-US" sz="1600" dirty="0">
                <a:solidFill>
                  <a:srgbClr val="425764"/>
                </a:solidFill>
                <a:latin typeface="Arial" panose="020B0604020202020204" pitchFamily="34" charset="0"/>
                <a:cs typeface="Arial" panose="020B0604020202020204" pitchFamily="34" charset="0"/>
              </a:rPr>
              <a:t> as an education </a:t>
            </a:r>
            <a:r>
              <a:rPr lang="en-US" sz="1600" b="1" i="1" u="sng" dirty="0">
                <a:solidFill>
                  <a:srgbClr val="425764"/>
                </a:solidFill>
                <a:latin typeface="Arial" panose="020B0604020202020204" pitchFamily="34" charset="0"/>
                <a:cs typeface="Arial" panose="020B0604020202020204" pitchFamily="34" charset="0"/>
              </a:rPr>
              <a:t>TOOL</a:t>
            </a:r>
            <a:r>
              <a:rPr lang="en-US" sz="1600" dirty="0">
                <a:solidFill>
                  <a:srgbClr val="425764"/>
                </a:solidFill>
                <a:latin typeface="Arial" panose="020B0604020202020204" pitchFamily="34" charset="0"/>
                <a:cs typeface="Arial" panose="020B0604020202020204" pitchFamily="34" charset="0"/>
              </a:rPr>
              <a:t> to introduce </a:t>
            </a:r>
            <a:r>
              <a:rPr lang="en-US" sz="1600" b="1" dirty="0" err="1">
                <a:solidFill>
                  <a:srgbClr val="425764"/>
                </a:solidFill>
                <a:latin typeface="Arial" panose="020B0604020202020204" pitchFamily="34" charset="0"/>
                <a:cs typeface="Arial" panose="020B0604020202020204" pitchFamily="34" charset="0"/>
              </a:rPr>
              <a:t>PrEP</a:t>
            </a:r>
            <a:endParaRPr lang="en-US" sz="1600" b="1" dirty="0">
              <a:solidFill>
                <a:srgbClr val="425764"/>
              </a:solidFill>
              <a:latin typeface="Arial" panose="020B0604020202020204" pitchFamily="34" charset="0"/>
              <a:cs typeface="Arial" panose="020B0604020202020204" pitchFamily="34" charset="0"/>
            </a:endParaRPr>
          </a:p>
          <a:p>
            <a:pPr marL="1200150" lvl="2" indent="-285750"/>
            <a:r>
              <a:rPr lang="en-US" sz="1400" dirty="0">
                <a:solidFill>
                  <a:srgbClr val="425764"/>
                </a:solidFill>
                <a:latin typeface="Arial" panose="020B0604020202020204" pitchFamily="34" charset="0"/>
                <a:cs typeface="Arial" panose="020B0604020202020204" pitchFamily="34" charset="0"/>
              </a:rPr>
              <a:t>An effective method for educational outreach to women </a:t>
            </a:r>
          </a:p>
          <a:p>
            <a:pPr marL="1200150" lvl="2" indent="-285750"/>
            <a:endParaRPr lang="en-US" sz="1400" dirty="0">
              <a:solidFill>
                <a:srgbClr val="425764"/>
              </a:solidFill>
              <a:latin typeface="Arial" panose="020B0604020202020204" pitchFamily="34" charset="0"/>
              <a:cs typeface="Arial" panose="020B0604020202020204" pitchFamily="34" charset="0"/>
            </a:endParaRPr>
          </a:p>
          <a:p>
            <a:pPr marL="742950" lvl="1" indent="-285750"/>
            <a:r>
              <a:rPr lang="en-US" sz="1600" dirty="0">
                <a:solidFill>
                  <a:srgbClr val="425764"/>
                </a:solidFill>
                <a:latin typeface="Arial" panose="020B0604020202020204" pitchFamily="34" charset="0"/>
                <a:cs typeface="Arial" panose="020B0604020202020204" pitchFamily="34" charset="0"/>
              </a:rPr>
              <a:t>Talk about </a:t>
            </a:r>
            <a:r>
              <a:rPr lang="en-US" sz="1600" b="1" dirty="0">
                <a:solidFill>
                  <a:srgbClr val="425764"/>
                </a:solidFill>
                <a:latin typeface="Arial" panose="020B0604020202020204" pitchFamily="34" charset="0"/>
                <a:cs typeface="Arial" panose="020B0604020202020204" pitchFamily="34" charset="0"/>
              </a:rPr>
              <a:t>PEP</a:t>
            </a:r>
            <a:r>
              <a:rPr lang="en-US" sz="1600" dirty="0">
                <a:solidFill>
                  <a:srgbClr val="425764"/>
                </a:solidFill>
                <a:latin typeface="Arial" panose="020B0604020202020204" pitchFamily="34" charset="0"/>
                <a:cs typeface="Arial" panose="020B0604020202020204" pitchFamily="34" charset="0"/>
              </a:rPr>
              <a:t>, outline it’s basic use and protocol</a:t>
            </a:r>
          </a:p>
          <a:p>
            <a:pPr marL="742950" lvl="1" indent="-285750"/>
            <a:r>
              <a:rPr lang="en-US" sz="1600" dirty="0">
                <a:solidFill>
                  <a:srgbClr val="425764"/>
                </a:solidFill>
                <a:latin typeface="Arial" panose="020B0604020202020204" pitchFamily="34" charset="0"/>
                <a:cs typeface="Arial" panose="020B0604020202020204" pitchFamily="34" charset="0"/>
              </a:rPr>
              <a:t>Inform that </a:t>
            </a:r>
            <a:r>
              <a:rPr lang="en-US" sz="1600" b="1" dirty="0">
                <a:solidFill>
                  <a:srgbClr val="425764"/>
                </a:solidFill>
                <a:latin typeface="Arial" panose="020B0604020202020204" pitchFamily="34" charset="0"/>
                <a:cs typeface="Arial" panose="020B0604020202020204" pitchFamily="34" charset="0"/>
              </a:rPr>
              <a:t>PEP</a:t>
            </a:r>
            <a:r>
              <a:rPr lang="en-US" sz="1600" dirty="0">
                <a:solidFill>
                  <a:srgbClr val="425764"/>
                </a:solidFill>
                <a:latin typeface="Arial" panose="020B0604020202020204" pitchFamily="34" charset="0"/>
                <a:cs typeface="Arial" panose="020B0604020202020204" pitchFamily="34" charset="0"/>
              </a:rPr>
              <a:t> is there if anyone has a potential exposure to HIV.</a:t>
            </a:r>
          </a:p>
          <a:p>
            <a:pPr marL="457200" lvl="1" indent="0">
              <a:buNone/>
            </a:pPr>
            <a:r>
              <a:rPr lang="en-US" sz="1600" dirty="0">
                <a:solidFill>
                  <a:srgbClr val="425764"/>
                </a:solidFill>
                <a:latin typeface="Arial" panose="020B0604020202020204" pitchFamily="34" charset="0"/>
                <a:cs typeface="Arial" panose="020B0604020202020204" pitchFamily="34" charset="0"/>
              </a:rPr>
              <a:t>	 (Victims of Sexual Assault, Condom break, etc.)</a:t>
            </a:r>
          </a:p>
          <a:p>
            <a:pPr marL="742950" lvl="1" indent="-285750"/>
            <a:r>
              <a:rPr lang="en-US" sz="1600" dirty="0">
                <a:solidFill>
                  <a:srgbClr val="425764"/>
                </a:solidFill>
                <a:latin typeface="Arial" panose="020B0604020202020204" pitchFamily="34" charset="0"/>
                <a:cs typeface="Arial" panose="020B0604020202020204" pitchFamily="34" charset="0"/>
              </a:rPr>
              <a:t>Then discuss the potential for long term protection – </a:t>
            </a:r>
            <a:r>
              <a:rPr lang="en-US" sz="1600" b="1" dirty="0" err="1">
                <a:solidFill>
                  <a:srgbClr val="425764"/>
                </a:solidFill>
                <a:latin typeface="Arial" panose="020B0604020202020204" pitchFamily="34" charset="0"/>
                <a:cs typeface="Arial" panose="020B0604020202020204" pitchFamily="34" charset="0"/>
              </a:rPr>
              <a:t>PrEP.</a:t>
            </a:r>
            <a:r>
              <a:rPr lang="en-US" sz="1600" dirty="0">
                <a:solidFill>
                  <a:srgbClr val="425764"/>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6991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39" y="253179"/>
            <a:ext cx="11049000" cy="1119188"/>
          </a:xfrm>
        </p:spPr>
        <p:txBody>
          <a:bodyPr>
            <a:normAutofit/>
          </a:bodyPr>
          <a:lstStyle/>
          <a:p>
            <a:r>
              <a:rPr lang="en-US" b="1" dirty="0">
                <a:solidFill>
                  <a:schemeClr val="bg2"/>
                </a:solidFill>
              </a:rPr>
              <a:t>Useful Links and Other Information</a:t>
            </a:r>
            <a:endParaRPr lang="en-US" dirty="0">
              <a:solidFill>
                <a:schemeClr val="bg2"/>
              </a:solidFill>
            </a:endParaRPr>
          </a:p>
        </p:txBody>
      </p:sp>
      <p:sp>
        <p:nvSpPr>
          <p:cNvPr id="3" name="Content Placeholder 2"/>
          <p:cNvSpPr>
            <a:spLocks noGrp="1"/>
          </p:cNvSpPr>
          <p:nvPr>
            <p:ph idx="1"/>
          </p:nvPr>
        </p:nvSpPr>
        <p:spPr>
          <a:xfrm>
            <a:off x="619594" y="1253331"/>
            <a:ext cx="11572406" cy="4351338"/>
          </a:xfrm>
        </p:spPr>
        <p:txBody>
          <a:bodyPr/>
          <a:lstStyle/>
          <a:p>
            <a:r>
              <a:rPr lang="en-US" dirty="0">
                <a:solidFill>
                  <a:schemeClr val="tx1"/>
                </a:solidFill>
              </a:rPr>
              <a:t>Prep info: www.cdc.gov/hiv/basics/prep.html</a:t>
            </a:r>
          </a:p>
          <a:p>
            <a:r>
              <a:rPr lang="en-US" dirty="0">
                <a:solidFill>
                  <a:schemeClr val="tx1"/>
                </a:solidFill>
              </a:rPr>
              <a:t>Prescribers Guide: http://start.truvada.com/hcp/prescribing-truvadaprep#</a:t>
            </a:r>
          </a:p>
          <a:p>
            <a:r>
              <a:rPr lang="en-US" dirty="0">
                <a:solidFill>
                  <a:schemeClr val="tx1"/>
                </a:solidFill>
              </a:rPr>
              <a:t>Gilead Co-Pay Coupon Card:  www.gileadcopay.com</a:t>
            </a:r>
          </a:p>
          <a:p>
            <a:r>
              <a:rPr lang="en-US" dirty="0">
                <a:solidFill>
                  <a:schemeClr val="tx1"/>
                </a:solidFill>
              </a:rPr>
              <a:t>Un-insured PrEP Assistance: </a:t>
            </a:r>
            <a:r>
              <a:rPr lang="en-US" dirty="0">
                <a:solidFill>
                  <a:srgbClr val="0070C0"/>
                </a:solidFill>
                <a:hlinkClick r:id="rId2">
                  <a:extLst>
                    <a:ext uri="{A12FA001-AC4F-418D-AE19-62706E023703}">
                      <ahyp:hlinkClr xmlns:ahyp="http://schemas.microsoft.com/office/drawing/2018/hyperlinkcolor" val="tx"/>
                    </a:ext>
                  </a:extLst>
                </a:hlinkClick>
              </a:rPr>
              <a:t>www.gileadadvancingaccess.com</a:t>
            </a:r>
            <a:endParaRPr lang="en-US" dirty="0">
              <a:solidFill>
                <a:srgbClr val="0070C0"/>
              </a:solidFill>
            </a:endParaRPr>
          </a:p>
          <a:p>
            <a:r>
              <a:rPr lang="en-US" u="sng" dirty="0">
                <a:solidFill>
                  <a:schemeClr val="tx1"/>
                </a:solidFill>
              </a:rPr>
              <a:t>https://www.copays.org/diseases/hiv-aids-and-prevention</a:t>
            </a:r>
            <a:endParaRPr lang="en-US" dirty="0">
              <a:solidFill>
                <a:schemeClr val="tx1"/>
              </a:solidFill>
            </a:endParaRPr>
          </a:p>
          <a:p>
            <a:r>
              <a:rPr lang="en-US" dirty="0">
                <a:solidFill>
                  <a:schemeClr val="tx1"/>
                </a:solidFill>
              </a:rPr>
              <a:t>Healthcare Insurance: </a:t>
            </a:r>
            <a:r>
              <a:rPr lang="en-US" dirty="0">
                <a:solidFill>
                  <a:srgbClr val="0070C0"/>
                </a:solidFill>
                <a:hlinkClick r:id="rId3">
                  <a:extLst>
                    <a:ext uri="{A12FA001-AC4F-418D-AE19-62706E023703}">
                      <ahyp:hlinkClr xmlns:ahyp="http://schemas.microsoft.com/office/drawing/2018/hyperlinkcolor" val="tx"/>
                    </a:ext>
                  </a:extLst>
                </a:hlinkClick>
              </a:rPr>
              <a:t>www.healthcare.gov</a:t>
            </a:r>
            <a:r>
              <a:rPr lang="en-US" dirty="0">
                <a:solidFill>
                  <a:srgbClr val="0070C0"/>
                </a:solidFill>
              </a:rPr>
              <a:t> </a:t>
            </a:r>
            <a:r>
              <a:rPr lang="en-US" dirty="0">
                <a:solidFill>
                  <a:schemeClr val="tx1"/>
                </a:solidFill>
              </a:rPr>
              <a:t>or </a:t>
            </a:r>
            <a:r>
              <a:rPr lang="en-US" dirty="0">
                <a:solidFill>
                  <a:srgbClr val="0070C0"/>
                </a:solidFill>
                <a:hlinkClick r:id="rId4">
                  <a:extLst>
                    <a:ext uri="{A12FA001-AC4F-418D-AE19-62706E023703}">
                      <ahyp:hlinkClr xmlns:ahyp="http://schemas.microsoft.com/office/drawing/2018/hyperlinkcolor" val="tx"/>
                    </a:ext>
                  </a:extLst>
                </a:hlinkClick>
              </a:rPr>
              <a:t>www.HealthSherpa.com</a:t>
            </a:r>
            <a:endParaRPr lang="en-US" dirty="0">
              <a:solidFill>
                <a:srgbClr val="0070C0"/>
              </a:solidFill>
            </a:endParaRPr>
          </a:p>
          <a:p>
            <a:r>
              <a:rPr lang="en-US" dirty="0">
                <a:solidFill>
                  <a:schemeClr val="tx1"/>
                </a:solidFill>
              </a:rPr>
              <a:t>Smartphone App: “Care4Today” (Reminder to take pills)</a:t>
            </a:r>
          </a:p>
          <a:p>
            <a:r>
              <a:rPr lang="en-US" dirty="0">
                <a:solidFill>
                  <a:srgbClr val="0070C0"/>
                </a:solidFill>
                <a:hlinkClick r:id="rId5">
                  <a:extLst>
                    <a:ext uri="{A12FA001-AC4F-418D-AE19-62706E023703}">
                      <ahyp:hlinkClr xmlns:ahyp="http://schemas.microsoft.com/office/drawing/2018/hyperlinkcolor" val="tx"/>
                    </a:ext>
                  </a:extLst>
                </a:hlinkClick>
              </a:rPr>
              <a:t>GetPrEPTN.com </a:t>
            </a:r>
            <a:r>
              <a:rPr lang="en-US" dirty="0">
                <a:solidFill>
                  <a:schemeClr val="tx1"/>
                </a:solidFill>
              </a:rPr>
              <a:t>(Tennessee Specific. Includes Navigator Information)</a:t>
            </a:r>
          </a:p>
          <a:p>
            <a:r>
              <a:rPr lang="en-US" dirty="0">
                <a:solidFill>
                  <a:srgbClr val="0070C0"/>
                </a:solidFill>
                <a:hlinkClick r:id="rId6">
                  <a:extLst>
                    <a:ext uri="{A12FA001-AC4F-418D-AE19-62706E023703}">
                      <ahyp:hlinkClr xmlns:ahyp="http://schemas.microsoft.com/office/drawing/2018/hyperlinkcolor" val="tx"/>
                    </a:ext>
                  </a:extLst>
                </a:hlinkClick>
              </a:rPr>
              <a:t>PrEPlocator.org </a:t>
            </a:r>
            <a:r>
              <a:rPr lang="en-US" dirty="0">
                <a:solidFill>
                  <a:schemeClr val="tx1"/>
                </a:solidFill>
              </a:rPr>
              <a:t>(USA Nationwide)</a:t>
            </a:r>
          </a:p>
        </p:txBody>
      </p:sp>
    </p:spTree>
    <p:extLst>
      <p:ext uri="{BB962C8B-B14F-4D97-AF65-F5344CB8AC3E}">
        <p14:creationId xmlns:p14="http://schemas.microsoft.com/office/powerpoint/2010/main" val="3127246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D60064BE-8B9A-7F45-9E24-68C93CFBD14A}"/>
              </a:ext>
            </a:extLst>
          </p:cNvPr>
          <p:cNvSpPr>
            <a:spLocks noGrp="1"/>
          </p:cNvSpPr>
          <p:nvPr>
            <p:ph type="title"/>
          </p:nvPr>
        </p:nvSpPr>
        <p:spPr>
          <a:xfrm>
            <a:off x="1080655" y="3640920"/>
            <a:ext cx="10030689" cy="581891"/>
          </a:xfrm>
        </p:spPr>
        <p:txBody>
          <a:bodyPr anchor="ctr">
            <a:normAutofit/>
          </a:bodyPr>
          <a:lstStyle/>
          <a:p>
            <a:pPr algn="ctr"/>
            <a:r>
              <a:rPr lang="en-US" sz="2400" b="1" dirty="0">
                <a:solidFill>
                  <a:srgbClr val="82CECB"/>
                </a:solidFill>
                <a:latin typeface="Arial" panose="020B0604020202020204" pitchFamily="34" charset="0"/>
                <a:cs typeface="Arial" panose="020B0604020202020204" pitchFamily="34" charset="0"/>
              </a:rPr>
              <a:t>Presentation prepared by </a:t>
            </a:r>
            <a:r>
              <a:rPr lang="en-US" sz="2400" b="1" dirty="0">
                <a:solidFill>
                  <a:schemeClr val="bg1"/>
                </a:solidFill>
                <a:latin typeface="Arial" panose="020B0604020202020204" pitchFamily="34" charset="0"/>
                <a:cs typeface="Arial" panose="020B0604020202020204" pitchFamily="34" charset="0"/>
              </a:rPr>
              <a:t>Mario G. Forte, PrEP / PEP Navigator</a:t>
            </a:r>
          </a:p>
        </p:txBody>
      </p:sp>
      <p:sp>
        <p:nvSpPr>
          <p:cNvPr id="5" name="TextBox 4"/>
          <p:cNvSpPr txBox="1"/>
          <p:nvPr/>
        </p:nvSpPr>
        <p:spPr>
          <a:xfrm>
            <a:off x="3571777" y="4216063"/>
            <a:ext cx="8354290" cy="369332"/>
          </a:xfrm>
          <a:prstGeom prst="rect">
            <a:avLst/>
          </a:prstGeom>
          <a:noFill/>
        </p:spPr>
        <p:txBody>
          <a:bodyPr wrap="square" rtlCol="0">
            <a:spAutoFit/>
          </a:bodyPr>
          <a:lstStyle/>
          <a:p>
            <a:r>
              <a:rPr lang="en-US" dirty="0">
                <a:solidFill>
                  <a:schemeClr val="bg1"/>
                </a:solidFill>
              </a:rPr>
              <a:t>(423) 226-1115 Voice/Text      Mforte@Cempa.org</a:t>
            </a:r>
          </a:p>
        </p:txBody>
      </p:sp>
    </p:spTree>
    <p:extLst>
      <p:ext uri="{BB962C8B-B14F-4D97-AF65-F5344CB8AC3E}">
        <p14:creationId xmlns:p14="http://schemas.microsoft.com/office/powerpoint/2010/main" val="424438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F709-D8A5-481C-BA28-9C33D911B3AF}"/>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9D0A9CAC-FA48-4903-95BB-4DD8AC789C75}"/>
              </a:ext>
            </a:extLst>
          </p:cNvPr>
          <p:cNvPicPr>
            <a:picLocks noGrp="1" noChangeAspect="1"/>
          </p:cNvPicPr>
          <p:nvPr>
            <p:ph idx="1"/>
          </p:nvPr>
        </p:nvPicPr>
        <p:blipFill>
          <a:blip r:embed="rId2"/>
          <a:stretch>
            <a:fillRect/>
          </a:stretch>
        </p:blipFill>
        <p:spPr>
          <a:xfrm>
            <a:off x="-194872" y="-207988"/>
            <a:ext cx="12561757" cy="7065989"/>
          </a:xfrm>
        </p:spPr>
      </p:pic>
    </p:spTree>
    <p:extLst>
      <p:ext uri="{BB962C8B-B14F-4D97-AF65-F5344CB8AC3E}">
        <p14:creationId xmlns:p14="http://schemas.microsoft.com/office/powerpoint/2010/main" val="271313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CE0A-77F1-4095-88B8-E2035F668E60}"/>
              </a:ext>
            </a:extLst>
          </p:cNvPr>
          <p:cNvSpPr>
            <a:spLocks noGrp="1"/>
          </p:cNvSpPr>
          <p:nvPr>
            <p:ph type="title"/>
          </p:nvPr>
        </p:nvSpPr>
        <p:spPr/>
        <p:txBody>
          <a:bodyPr/>
          <a:lstStyle/>
          <a:p>
            <a:endParaRPr lang="en-US"/>
          </a:p>
        </p:txBody>
      </p:sp>
      <p:pic>
        <p:nvPicPr>
          <p:cNvPr id="5" name="Content Placeholder 4" descr="A close up of a map&#10;&#10;Description automatically generated">
            <a:extLst>
              <a:ext uri="{FF2B5EF4-FFF2-40B4-BE49-F238E27FC236}">
                <a16:creationId xmlns:a16="http://schemas.microsoft.com/office/drawing/2014/main" id="{03D3C5CC-E7BD-4CB4-B01B-3A624D87838F}"/>
              </a:ext>
            </a:extLst>
          </p:cNvPr>
          <p:cNvPicPr>
            <a:picLocks noGrp="1" noChangeAspect="1"/>
          </p:cNvPicPr>
          <p:nvPr>
            <p:ph idx="1"/>
          </p:nvPr>
        </p:nvPicPr>
        <p:blipFill>
          <a:blip r:embed="rId2"/>
          <a:stretch>
            <a:fillRect/>
          </a:stretch>
        </p:blipFill>
        <p:spPr>
          <a:xfrm>
            <a:off x="-32456" y="-18256"/>
            <a:ext cx="12398627" cy="6974228"/>
          </a:xfrm>
        </p:spPr>
      </p:pic>
    </p:spTree>
    <p:extLst>
      <p:ext uri="{BB962C8B-B14F-4D97-AF65-F5344CB8AC3E}">
        <p14:creationId xmlns:p14="http://schemas.microsoft.com/office/powerpoint/2010/main" val="118286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ultiply 1">
            <a:extLst>
              <a:ext uri="{FF2B5EF4-FFF2-40B4-BE49-F238E27FC236}">
                <a16:creationId xmlns:a16="http://schemas.microsoft.com/office/drawing/2014/main" id="{0BAD76C5-9ABA-4A40-B509-9B7CAB36A5C9}"/>
              </a:ext>
            </a:extLst>
          </p:cNvPr>
          <p:cNvSpPr/>
          <p:nvPr/>
        </p:nvSpPr>
        <p:spPr>
          <a:xfrm>
            <a:off x="8452814" y="1556821"/>
            <a:ext cx="3853543" cy="2535980"/>
          </a:xfrm>
          <a:prstGeom prst="mathMultiply">
            <a:avLst/>
          </a:prstGeom>
          <a:solidFill>
            <a:srgbClr val="FF0000">
              <a:alpha val="78000"/>
            </a:srgb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8830F10A-DF40-4B9C-84BD-44122684FFD6}"/>
              </a:ext>
            </a:extLst>
          </p:cNvPr>
          <p:cNvPicPr>
            <a:picLocks noChangeAspect="1"/>
          </p:cNvPicPr>
          <p:nvPr/>
        </p:nvPicPr>
        <p:blipFill>
          <a:blip r:embed="rId2"/>
          <a:stretch>
            <a:fillRect/>
          </a:stretch>
        </p:blipFill>
        <p:spPr>
          <a:xfrm>
            <a:off x="0" y="0"/>
            <a:ext cx="12192000" cy="6858000"/>
          </a:xfrm>
          <a:prstGeom prst="rect">
            <a:avLst/>
          </a:prstGeom>
        </p:spPr>
      </p:pic>
      <p:sp>
        <p:nvSpPr>
          <p:cNvPr id="5" name="Multiply 7">
            <a:extLst>
              <a:ext uri="{FF2B5EF4-FFF2-40B4-BE49-F238E27FC236}">
                <a16:creationId xmlns:a16="http://schemas.microsoft.com/office/drawing/2014/main" id="{5E10E5CA-EE72-4E66-A753-0D1783D51CDB}"/>
              </a:ext>
            </a:extLst>
          </p:cNvPr>
          <p:cNvSpPr/>
          <p:nvPr/>
        </p:nvSpPr>
        <p:spPr>
          <a:xfrm>
            <a:off x="8452814" y="2366947"/>
            <a:ext cx="3853543" cy="2535980"/>
          </a:xfrm>
          <a:prstGeom prst="mathMultiply">
            <a:avLst/>
          </a:prstGeom>
          <a:solidFill>
            <a:srgbClr val="FF0000">
              <a:alpha val="78000"/>
            </a:srgb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9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00" fill="hold"/>
                                        <p:tgtEl>
                                          <p:spTgt spid="5"/>
                                        </p:tgtEl>
                                        <p:attrNameLst>
                                          <p:attrName>ppt_x</p:attrName>
                                        </p:attrNameLst>
                                      </p:cBhvr>
                                      <p:tavLst>
                                        <p:tav tm="0">
                                          <p:val>
                                            <p:strVal val="#ppt_x"/>
                                          </p:val>
                                        </p:tav>
                                        <p:tav tm="100000">
                                          <p:val>
                                            <p:strVal val="#ppt_x"/>
                                          </p:val>
                                        </p:tav>
                                      </p:tavLst>
                                    </p:anim>
                                    <p:anim calcmode="lin" valueType="num">
                                      <p:cBhvr additive="base">
                                        <p:cTn id="14" dur="1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68E87D40-114C-425C-ADCB-5DE3C66D5D70}"/>
              </a:ext>
            </a:extLst>
          </p:cNvPr>
          <p:cNvPicPr>
            <a:picLocks noChangeAspect="1"/>
          </p:cNvPicPr>
          <p:nvPr/>
        </p:nvPicPr>
        <p:blipFill>
          <a:blip r:embed="rId2"/>
          <a:stretch>
            <a:fillRect/>
          </a:stretch>
        </p:blipFill>
        <p:spPr>
          <a:xfrm>
            <a:off x="0" y="0"/>
            <a:ext cx="12192000" cy="6858000"/>
          </a:xfrm>
          <a:prstGeom prst="rect">
            <a:avLst/>
          </a:prstGeom>
        </p:spPr>
      </p:pic>
      <p:sp>
        <p:nvSpPr>
          <p:cNvPr id="7" name="Rounded Rectangle 10">
            <a:extLst>
              <a:ext uri="{FF2B5EF4-FFF2-40B4-BE49-F238E27FC236}">
                <a16:creationId xmlns:a16="http://schemas.microsoft.com/office/drawing/2014/main" id="{9762293F-C980-4A2D-93EC-755FC5CC1343}"/>
              </a:ext>
            </a:extLst>
          </p:cNvPr>
          <p:cNvSpPr/>
          <p:nvPr/>
        </p:nvSpPr>
        <p:spPr>
          <a:xfrm>
            <a:off x="4587498" y="2750301"/>
            <a:ext cx="6424491" cy="2324023"/>
          </a:xfrm>
          <a:prstGeom prst="roundRect">
            <a:avLst/>
          </a:prstGeom>
          <a:solidFill>
            <a:srgbClr val="F9AB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B52DF8-65E3-4486-86AF-3FDD0FDD4877}"/>
              </a:ext>
            </a:extLst>
          </p:cNvPr>
          <p:cNvSpPr txBox="1"/>
          <p:nvPr/>
        </p:nvSpPr>
        <p:spPr>
          <a:xfrm>
            <a:off x="4866468" y="3250592"/>
            <a:ext cx="6044339" cy="1323439"/>
          </a:xfrm>
          <a:prstGeom prst="rect">
            <a:avLst/>
          </a:prstGeom>
          <a:noFill/>
        </p:spPr>
        <p:txBody>
          <a:bodyPr wrap="square" rtlCol="0">
            <a:spAutoFit/>
          </a:bodyPr>
          <a:lstStyle/>
          <a:p>
            <a:pPr algn="ctr"/>
            <a:r>
              <a:rPr lang="en-US" sz="4000" b="1" dirty="0">
                <a:solidFill>
                  <a:srgbClr val="425764"/>
                </a:solidFill>
                <a:latin typeface="Arial" panose="020B0604020202020204" pitchFamily="34" charset="0"/>
                <a:cs typeface="Arial" panose="020B0604020202020204" pitchFamily="34" charset="0"/>
              </a:rPr>
              <a:t>“Can you still get AIDS from a toilet seat?”</a:t>
            </a:r>
          </a:p>
        </p:txBody>
      </p:sp>
      <p:sp>
        <p:nvSpPr>
          <p:cNvPr id="10" name="Title 1">
            <a:extLst>
              <a:ext uri="{FF2B5EF4-FFF2-40B4-BE49-F238E27FC236}">
                <a16:creationId xmlns:a16="http://schemas.microsoft.com/office/drawing/2014/main" id="{2A204F91-332E-4D37-B724-CCE065471763}"/>
              </a:ext>
            </a:extLst>
          </p:cNvPr>
          <p:cNvSpPr>
            <a:spLocks noGrp="1"/>
          </p:cNvSpPr>
          <p:nvPr>
            <p:ph type="title"/>
          </p:nvPr>
        </p:nvSpPr>
        <p:spPr>
          <a:xfrm>
            <a:off x="838200" y="597599"/>
            <a:ext cx="10515600" cy="1325563"/>
          </a:xfrm>
        </p:spPr>
        <p:txBody>
          <a:bodyPr>
            <a:normAutofit/>
          </a:bodyPr>
          <a:lstStyle/>
          <a:p>
            <a:r>
              <a:rPr lang="en-US" sz="4000" b="1" dirty="0">
                <a:solidFill>
                  <a:schemeClr val="bg1">
                    <a:lumMod val="95000"/>
                  </a:schemeClr>
                </a:solidFill>
                <a:latin typeface="Arial" panose="020B0604020202020204" pitchFamily="34" charset="0"/>
                <a:cs typeface="Arial" panose="020B0604020202020204" pitchFamily="34" charset="0"/>
              </a:rPr>
              <a:t>Question in March 2019 from a lady at Women’s Awareness Day Event….</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E76FA753-01CC-4E6B-A764-81A24E82A5ED}"/>
              </a:ext>
            </a:extLst>
          </p:cNvPr>
          <p:cNvSpPr/>
          <p:nvPr/>
        </p:nvSpPr>
        <p:spPr>
          <a:xfrm>
            <a:off x="7453745" y="3250592"/>
            <a:ext cx="1094509" cy="6927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8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758D-0C9D-46D7-883C-A6FDC8DD5EC2}"/>
              </a:ext>
            </a:extLst>
          </p:cNvPr>
          <p:cNvSpPr>
            <a:spLocks noGrp="1"/>
          </p:cNvSpPr>
          <p:nvPr>
            <p:ph type="title"/>
          </p:nvPr>
        </p:nvSpPr>
        <p:spPr>
          <a:xfrm>
            <a:off x="2768932" y="10"/>
            <a:ext cx="8623591" cy="1692794"/>
          </a:xfrm>
        </p:spPr>
        <p:txBody>
          <a:bodyPr>
            <a:normAutofit/>
          </a:bodyPr>
          <a:lstStyle/>
          <a:p>
            <a:r>
              <a:rPr lang="en-US" dirty="0"/>
              <a:t>2019 Minority Health Fair –   </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A02087-8061-4D42-B331-2677C4DDA2B8}"/>
              </a:ext>
            </a:extLst>
          </p:cNvPr>
          <p:cNvSpPr>
            <a:spLocks noGrp="1"/>
          </p:cNvSpPr>
          <p:nvPr>
            <p:ph idx="1"/>
          </p:nvPr>
        </p:nvSpPr>
        <p:spPr>
          <a:xfrm>
            <a:off x="345896" y="1942603"/>
            <a:ext cx="7606613" cy="4915397"/>
          </a:xfrm>
        </p:spPr>
        <p:txBody>
          <a:bodyPr>
            <a:normAutofit/>
          </a:bodyPr>
          <a:lstStyle/>
          <a:p>
            <a:r>
              <a:rPr lang="en-US" dirty="0">
                <a:solidFill>
                  <a:schemeClr val="tx1"/>
                </a:solidFill>
              </a:rPr>
              <a:t>165 People Surveyed. </a:t>
            </a:r>
          </a:p>
          <a:p>
            <a:pPr marL="0" indent="0">
              <a:buNone/>
            </a:pPr>
            <a:r>
              <a:rPr lang="en-US" sz="1800" b="1" dirty="0">
                <a:solidFill>
                  <a:schemeClr val="tx1"/>
                </a:solidFill>
              </a:rPr>
              <a:t>	We asked them to name the ways HIV was transmitted. </a:t>
            </a:r>
          </a:p>
          <a:p>
            <a:r>
              <a:rPr lang="en-US" sz="1800" b="1" dirty="0">
                <a:solidFill>
                  <a:schemeClr val="tx1"/>
                </a:solidFill>
              </a:rPr>
              <a:t>Roughly 1 in 4 (24%) </a:t>
            </a:r>
            <a:r>
              <a:rPr lang="en-US" sz="1800" b="1" i="1" u="sng" dirty="0">
                <a:solidFill>
                  <a:schemeClr val="tx1"/>
                </a:solidFill>
              </a:rPr>
              <a:t>did not accurately know </a:t>
            </a:r>
            <a:r>
              <a:rPr lang="en-US" sz="1800" b="1" dirty="0">
                <a:solidFill>
                  <a:schemeClr val="tx1"/>
                </a:solidFill>
              </a:rPr>
              <a:t>how HIV is transmitted.</a:t>
            </a:r>
          </a:p>
          <a:p>
            <a:r>
              <a:rPr lang="en-US" sz="1800" b="1" dirty="0">
                <a:solidFill>
                  <a:schemeClr val="tx1"/>
                </a:solidFill>
              </a:rPr>
              <a:t>People Under 30 were less informed about HIV Transmission.</a:t>
            </a:r>
          </a:p>
          <a:p>
            <a:r>
              <a:rPr lang="en-US" sz="1800" b="1" dirty="0">
                <a:solidFill>
                  <a:schemeClr val="tx1"/>
                </a:solidFill>
              </a:rPr>
              <a:t>The 30-50 Age group were the most informed about HIV Transmission.</a:t>
            </a:r>
          </a:p>
          <a:p>
            <a:r>
              <a:rPr lang="en-US" sz="1800" b="1" dirty="0">
                <a:solidFill>
                  <a:schemeClr val="tx1"/>
                </a:solidFill>
              </a:rPr>
              <a:t>People Over 50, were also less informed about HIV Transmission.</a:t>
            </a:r>
          </a:p>
          <a:p>
            <a:pPr marL="457200" lvl="1" indent="0">
              <a:buNone/>
            </a:pPr>
            <a:r>
              <a:rPr lang="en-US" sz="1800" b="1" dirty="0">
                <a:solidFill>
                  <a:schemeClr val="tx1"/>
                </a:solidFill>
              </a:rPr>
              <a:t>(This group generally had old or outdated information that had not been updated)</a:t>
            </a:r>
          </a:p>
          <a:p>
            <a:endParaRPr lang="en-US" sz="1400" dirty="0"/>
          </a:p>
        </p:txBody>
      </p:sp>
      <p:pic>
        <p:nvPicPr>
          <p:cNvPr id="5" name="Picture 4" descr="A picture containing light&#10;&#10;Description automatically generated">
            <a:extLst>
              <a:ext uri="{FF2B5EF4-FFF2-40B4-BE49-F238E27FC236}">
                <a16:creationId xmlns:a16="http://schemas.microsoft.com/office/drawing/2014/main" id="{15D29BA6-216B-4279-B02E-9EBF9F5AEFAB}"/>
              </a:ext>
            </a:extLst>
          </p:cNvPr>
          <p:cNvPicPr>
            <a:picLocks noChangeAspect="1"/>
          </p:cNvPicPr>
          <p:nvPr/>
        </p:nvPicPr>
        <p:blipFill rotWithShape="1">
          <a:blip r:embed="rId2"/>
          <a:srcRect l="41131" r="7088"/>
          <a:stretch/>
        </p:blipFill>
        <p:spPr>
          <a:xfrm>
            <a:off x="7390152" y="13"/>
            <a:ext cx="4801848"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16D754ED-063D-4D99-A4F6-03002D599158}"/>
              </a:ext>
            </a:extLst>
          </p:cNvPr>
          <p:cNvSpPr txBox="1"/>
          <p:nvPr/>
        </p:nvSpPr>
        <p:spPr>
          <a:xfrm>
            <a:off x="7602059" y="584797"/>
            <a:ext cx="3505200" cy="523220"/>
          </a:xfrm>
          <a:prstGeom prst="rect">
            <a:avLst/>
          </a:prstGeom>
          <a:noFill/>
        </p:spPr>
        <p:txBody>
          <a:bodyPr wrap="square" rtlCol="0">
            <a:spAutoFit/>
          </a:bodyPr>
          <a:lstStyle/>
          <a:p>
            <a:r>
              <a:rPr lang="en-US" sz="2800" dirty="0">
                <a:solidFill>
                  <a:schemeClr val="bg1"/>
                </a:solidFill>
              </a:rPr>
              <a:t>Chattanooga, TN</a:t>
            </a:r>
          </a:p>
        </p:txBody>
      </p:sp>
    </p:spTree>
    <p:extLst>
      <p:ext uri="{BB962C8B-B14F-4D97-AF65-F5344CB8AC3E}">
        <p14:creationId xmlns:p14="http://schemas.microsoft.com/office/powerpoint/2010/main" val="111364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5461-DA14-B049-9246-6430E5500149}"/>
              </a:ext>
            </a:extLst>
          </p:cNvPr>
          <p:cNvSpPr>
            <a:spLocks noGrp="1"/>
          </p:cNvSpPr>
          <p:nvPr>
            <p:ph type="title"/>
          </p:nvPr>
        </p:nvSpPr>
        <p:spPr>
          <a:xfrm>
            <a:off x="471352" y="259471"/>
            <a:ext cx="11010900" cy="434774"/>
          </a:xfrm>
        </p:spPr>
        <p:txBody>
          <a:bodyPr>
            <a:normAutofit fontScale="90000"/>
          </a:bodyPr>
          <a:lstStyle/>
          <a:p>
            <a:pPr algn="l"/>
            <a:r>
              <a:rPr lang="en-US" sz="3600" dirty="0"/>
              <a:t>HIV – Most Common Risk</a:t>
            </a:r>
            <a:br>
              <a:rPr lang="en-US" sz="3100" dirty="0"/>
            </a:br>
            <a:endParaRPr lang="en-US" sz="3100" dirty="0"/>
          </a:p>
        </p:txBody>
      </p:sp>
      <p:sp>
        <p:nvSpPr>
          <p:cNvPr id="7" name="TextBox 6"/>
          <p:cNvSpPr txBox="1"/>
          <p:nvPr/>
        </p:nvSpPr>
        <p:spPr>
          <a:xfrm>
            <a:off x="1214846" y="795935"/>
            <a:ext cx="10162903" cy="2651760"/>
          </a:xfrm>
          <a:prstGeom prst="rect">
            <a:avLst/>
          </a:prstGeom>
          <a:noFill/>
        </p:spPr>
        <p:txBody>
          <a:bodyPr wrap="square" rtlCol="0">
            <a:spAutoFit/>
          </a:bodyPr>
          <a:lstStyle/>
          <a:p>
            <a:pPr marL="285750" indent="-285750">
              <a:buFont typeface="Arial" panose="020B0604020202020204" pitchFamily="34" charset="0"/>
              <a:buChar char="•"/>
            </a:pPr>
            <a:r>
              <a:rPr lang="en-US" dirty="0"/>
              <a:t>Having anal or vaginal sex with someone who is living with HIV without using a condom or taking medicines to prevent (PrEP) or treat HIV.</a:t>
            </a:r>
          </a:p>
          <a:p>
            <a:pPr marL="742950" lvl="1" indent="-285750">
              <a:buFont typeface="Arial" panose="020B0604020202020204" pitchFamily="34" charset="0"/>
              <a:buChar char="•"/>
            </a:pPr>
            <a:r>
              <a:rPr lang="en-US" dirty="0"/>
              <a:t>For the HIV-negative partner, receptive anal sex (bottoming) is the highest-risk sexual behavior, but HIV can also be acquired from </a:t>
            </a:r>
            <a:r>
              <a:rPr lang="en-US" dirty="0" err="1"/>
              <a:t>insertive</a:t>
            </a:r>
            <a:r>
              <a:rPr lang="en-US" dirty="0"/>
              <a:t> anal sex (topping).</a:t>
            </a:r>
          </a:p>
          <a:p>
            <a:pPr marL="742950" lvl="1" indent="-285750">
              <a:buFont typeface="Arial" panose="020B0604020202020204" pitchFamily="34" charset="0"/>
              <a:buChar char="•"/>
            </a:pPr>
            <a:r>
              <a:rPr lang="en-US" dirty="0"/>
              <a:t>Either partner can get HIV through vaginal sex, though it is less risky for acquiring HIV than receptive anal sex.</a:t>
            </a:r>
          </a:p>
          <a:p>
            <a:pPr marL="285750" indent="-285750">
              <a:buFont typeface="Arial" panose="020B0604020202020204" pitchFamily="34" charset="0"/>
              <a:buChar char="•"/>
            </a:pPr>
            <a:r>
              <a:rPr lang="en-US" dirty="0"/>
              <a:t>Sharing needles or syringes, rinse water, or other equipment (works) used to prepare drugs for injection with someone who has HIV. HIV can live in a used needle up to 42 days depending on temperature and other factors.</a:t>
            </a:r>
          </a:p>
        </p:txBody>
      </p:sp>
      <p:sp>
        <p:nvSpPr>
          <p:cNvPr id="8" name="TextBox 7"/>
          <p:cNvSpPr txBox="1"/>
          <p:nvPr/>
        </p:nvSpPr>
        <p:spPr>
          <a:xfrm>
            <a:off x="1214846" y="3303234"/>
            <a:ext cx="971876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From mother to child during pregnancy, birth, or breastfeeding. </a:t>
            </a:r>
          </a:p>
          <a:p>
            <a:pPr marL="285750" indent="-285750">
              <a:buFont typeface="Arial" panose="020B0604020202020204" pitchFamily="34" charset="0"/>
              <a:buChar char="•"/>
            </a:pPr>
            <a:r>
              <a:rPr lang="en-US" dirty="0"/>
              <a:t>By being stuck with an HIV-contaminated needle or other sharp object. This is a risk mainly for health care workers.</a:t>
            </a:r>
          </a:p>
          <a:p>
            <a:pPr marL="285750" indent="-285750">
              <a:buFont typeface="Arial" panose="020B0604020202020204" pitchFamily="34" charset="0"/>
              <a:buChar char="•"/>
            </a:pPr>
            <a:r>
              <a:rPr lang="en-US" dirty="0"/>
              <a:t>Oral sex—putting the mouth on the penis (fellatio), vagina (cunnilingus), or anus (rimming). In general, there’s little to no risk of getting HIV from oral sex. But transmission of HIV, though extremely rare, is theoretically possible if an HIV-positive man ejaculates in his partner’s mouth during oral sex. An STI’s in or around the mouth may also increase risk. </a:t>
            </a:r>
          </a:p>
          <a:p>
            <a:pPr marL="285750" indent="-285750">
              <a:buFont typeface="Arial" panose="020B0604020202020204" pitchFamily="34" charset="0"/>
              <a:buChar char="•"/>
            </a:pPr>
            <a:r>
              <a:rPr lang="en-US" dirty="0"/>
              <a:t>Someone with a history of STI’s may also be at high risk for contracting HIV.</a:t>
            </a:r>
          </a:p>
        </p:txBody>
      </p:sp>
    </p:spTree>
    <p:extLst>
      <p:ext uri="{BB962C8B-B14F-4D97-AF65-F5344CB8AC3E}">
        <p14:creationId xmlns:p14="http://schemas.microsoft.com/office/powerpoint/2010/main" val="265933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EA8-745D-9246-BA2D-3A55EF48E22D}"/>
              </a:ext>
            </a:extLst>
          </p:cNvPr>
          <p:cNvSpPr>
            <a:spLocks noGrp="1"/>
          </p:cNvSpPr>
          <p:nvPr>
            <p:ph type="title"/>
          </p:nvPr>
        </p:nvSpPr>
        <p:spPr>
          <a:xfrm>
            <a:off x="571500" y="612211"/>
            <a:ext cx="11049000" cy="566579"/>
          </a:xfrm>
        </p:spPr>
        <p:txBody>
          <a:bodyPr anchor="t">
            <a:normAutofit/>
          </a:bodyPr>
          <a:lstStyle/>
          <a:p>
            <a:r>
              <a:rPr lang="en-US" sz="3200" dirty="0"/>
              <a:t>HIV – Knowing your status</a:t>
            </a:r>
          </a:p>
        </p:txBody>
      </p:sp>
      <p:sp>
        <p:nvSpPr>
          <p:cNvPr id="3" name="Content Placeholder 2">
            <a:extLst>
              <a:ext uri="{FF2B5EF4-FFF2-40B4-BE49-F238E27FC236}">
                <a16:creationId xmlns:a16="http://schemas.microsoft.com/office/drawing/2014/main" id="{45D43C06-1110-6D41-A415-CE2E41EDF6B3}"/>
              </a:ext>
            </a:extLst>
          </p:cNvPr>
          <p:cNvSpPr>
            <a:spLocks noGrp="1"/>
          </p:cNvSpPr>
          <p:nvPr>
            <p:ph idx="1"/>
          </p:nvPr>
        </p:nvSpPr>
        <p:spPr>
          <a:xfrm>
            <a:off x="301947" y="1759229"/>
            <a:ext cx="11049000" cy="2499689"/>
          </a:xfrm>
        </p:spPr>
        <p:txBody>
          <a:bodyPr>
            <a:normAutofit lnSpcReduction="10000"/>
          </a:bodyPr>
          <a:lstStyle/>
          <a:p>
            <a:pPr marL="0" indent="0">
              <a:buNone/>
            </a:pPr>
            <a:r>
              <a:rPr lang="en-US" dirty="0"/>
              <a:t>    </a:t>
            </a:r>
            <a:r>
              <a:rPr lang="en-US" b="1" u="sng" dirty="0">
                <a:solidFill>
                  <a:schemeClr val="tx1"/>
                </a:solidFill>
              </a:rPr>
              <a:t>Everyone</a:t>
            </a:r>
            <a:r>
              <a:rPr lang="en-US" dirty="0">
                <a:solidFill>
                  <a:schemeClr val="tx1"/>
                </a:solidFill>
              </a:rPr>
              <a:t> has an HIV status (+ or -)</a:t>
            </a:r>
          </a:p>
          <a:p>
            <a:pPr marL="0" indent="0">
              <a:buNone/>
            </a:pPr>
            <a:r>
              <a:rPr lang="en-US" dirty="0">
                <a:solidFill>
                  <a:schemeClr val="tx1"/>
                </a:solidFill>
              </a:rPr>
              <a:t>    </a:t>
            </a:r>
            <a:r>
              <a:rPr lang="en-US" sz="1800" dirty="0">
                <a:solidFill>
                  <a:schemeClr val="tx1"/>
                </a:solidFill>
              </a:rPr>
              <a:t>(However most people don’t know their status)</a:t>
            </a:r>
          </a:p>
          <a:p>
            <a:pPr marL="0" indent="0">
              <a:buNone/>
            </a:pPr>
            <a:endParaRPr lang="en-US" dirty="0">
              <a:solidFill>
                <a:schemeClr val="tx1"/>
              </a:solidFill>
            </a:endParaRPr>
          </a:p>
          <a:p>
            <a:pPr marL="0" indent="0">
              <a:buNone/>
            </a:pPr>
            <a:r>
              <a:rPr lang="en-US" dirty="0">
                <a:solidFill>
                  <a:schemeClr val="tx1"/>
                </a:solidFill>
              </a:rPr>
              <a:t>    People learn their status by taking an HIV Test</a:t>
            </a:r>
          </a:p>
          <a:p>
            <a:pPr marL="0" indent="0">
              <a:buNone/>
            </a:pPr>
            <a:r>
              <a:rPr lang="en-US" b="1" dirty="0"/>
              <a:t>    </a:t>
            </a:r>
          </a:p>
          <a:p>
            <a:pPr marL="0" indent="0">
              <a:buNone/>
            </a:pPr>
            <a:r>
              <a:rPr lang="en-US" b="1" dirty="0"/>
              <a:t>    </a:t>
            </a:r>
            <a:endParaRPr lang="en-US" dirty="0"/>
          </a:p>
          <a:p>
            <a:endParaRPr lang="en-US" dirty="0"/>
          </a:p>
        </p:txBody>
      </p:sp>
      <p:sp>
        <p:nvSpPr>
          <p:cNvPr id="4" name="TextBox 3"/>
          <p:cNvSpPr txBox="1"/>
          <p:nvPr/>
        </p:nvSpPr>
        <p:spPr>
          <a:xfrm>
            <a:off x="6949441" y="5303591"/>
            <a:ext cx="5036820" cy="1200329"/>
          </a:xfrm>
          <a:prstGeom prst="rect">
            <a:avLst/>
          </a:prstGeom>
          <a:noFill/>
        </p:spPr>
        <p:txBody>
          <a:bodyPr wrap="square" rtlCol="0">
            <a:spAutoFit/>
          </a:bodyPr>
          <a:lstStyle/>
          <a:p>
            <a:pPr algn="ctr"/>
            <a:r>
              <a:rPr lang="en-US" sz="2400" b="1" i="1" dirty="0">
                <a:solidFill>
                  <a:schemeClr val="bg1"/>
                </a:solidFill>
              </a:rPr>
              <a:t>The most common transmission of HIV is due to people not knowing their HIV status.</a:t>
            </a:r>
            <a:r>
              <a:rPr lang="en-US" b="1" i="1" dirty="0">
                <a:solidFill>
                  <a:schemeClr val="bg1"/>
                </a:solidFill>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10" y="3736728"/>
            <a:ext cx="2333625" cy="15525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352" y="3738383"/>
            <a:ext cx="2427929" cy="1550920"/>
          </a:xfrm>
          <a:prstGeom prst="rect">
            <a:avLst/>
          </a:prstGeom>
        </p:spPr>
      </p:pic>
    </p:spTree>
    <p:extLst>
      <p:ext uri="{BB962C8B-B14F-4D97-AF65-F5344CB8AC3E}">
        <p14:creationId xmlns:p14="http://schemas.microsoft.com/office/powerpoint/2010/main" val="411086573"/>
      </p:ext>
    </p:extLst>
  </p:cSld>
  <p:clrMapOvr>
    <a:masterClrMapping/>
  </p:clrMapOvr>
</p:sld>
</file>

<file path=ppt/theme/theme1.xml><?xml version="1.0" encoding="utf-8"?>
<a:theme xmlns:a="http://schemas.openxmlformats.org/drawingml/2006/main" name="Office Theme">
  <a:themeElements>
    <a:clrScheme name="Cempa Color Scheme">
      <a:dk1>
        <a:srgbClr val="435663"/>
      </a:dk1>
      <a:lt1>
        <a:srgbClr val="FEFFFE"/>
      </a:lt1>
      <a:dk2>
        <a:srgbClr val="55A29A"/>
      </a:dk2>
      <a:lt2>
        <a:srgbClr val="F8AA55"/>
      </a:lt2>
      <a:accent1>
        <a:srgbClr val="82CECA"/>
      </a:accent1>
      <a:accent2>
        <a:srgbClr val="CACACA"/>
      </a:accent2>
      <a:accent3>
        <a:srgbClr val="919191"/>
      </a:accent3>
      <a:accent4>
        <a:srgbClr val="515151"/>
      </a:accent4>
      <a:accent5>
        <a:srgbClr val="000000"/>
      </a:accent5>
      <a:accent6>
        <a:srgbClr val="FEFFFF"/>
      </a:accent6>
      <a:hlink>
        <a:srgbClr val="82CECA"/>
      </a:hlink>
      <a:folHlink>
        <a:srgbClr val="FE2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1856</Words>
  <Application>Microsoft Office PowerPoint</Application>
  <PresentationFormat>Widescreen</PresentationFormat>
  <Paragraphs>220</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Adelle Sans</vt:lpstr>
      <vt:lpstr>Arial</vt:lpstr>
      <vt:lpstr>Arial Black</vt:lpstr>
      <vt:lpstr>Calibri</vt:lpstr>
      <vt:lpstr>Office Theme</vt:lpstr>
      <vt:lpstr>HIV, PEP &amp; PrEP – The basics</vt:lpstr>
      <vt:lpstr>What is HIV?</vt:lpstr>
      <vt:lpstr>PowerPoint Presentation</vt:lpstr>
      <vt:lpstr>PowerPoint Presentation</vt:lpstr>
      <vt:lpstr>PowerPoint Presentation</vt:lpstr>
      <vt:lpstr>Question in March 2019 from a lady at Women’s Awareness Day Event….</vt:lpstr>
      <vt:lpstr>2019 Minority Health Fair –   </vt:lpstr>
      <vt:lpstr>HIV – Most Common Risk </vt:lpstr>
      <vt:lpstr>HIV – Knowing your status</vt:lpstr>
      <vt:lpstr>HIV + (Positive), A person living with the HIV Virus</vt:lpstr>
      <vt:lpstr>HIV – What are the odds?</vt:lpstr>
      <vt:lpstr>Transmission odds from a person who is HIV positive with a detectable viral load </vt:lpstr>
      <vt:lpstr>PowerPoint Presentation</vt:lpstr>
      <vt:lpstr>What is PEP?</vt:lpstr>
      <vt:lpstr>HIV – Immediate Exposure    </vt:lpstr>
      <vt:lpstr>PEP – What is the Protocol?    </vt:lpstr>
      <vt:lpstr>PowerPoint Presentation</vt:lpstr>
      <vt:lpstr>PEP – Treatment options. Copay Assistance.  </vt:lpstr>
      <vt:lpstr>PEP – Next Step </vt:lpstr>
      <vt:lpstr>What is PrEP?</vt:lpstr>
      <vt:lpstr>   PrEP – The Current FDA approved Medicines </vt:lpstr>
      <vt:lpstr>PrEP – Future Medicines </vt:lpstr>
      <vt:lpstr>PrEP – Future Medicines </vt:lpstr>
      <vt:lpstr>PrEP – Who could benefit?    </vt:lpstr>
      <vt:lpstr>PrEP – What is the Protocol?    </vt:lpstr>
      <vt:lpstr>EDUCATION AND OUTREACH STRATEGY </vt:lpstr>
      <vt:lpstr>Useful Links and Other Information</vt:lpstr>
      <vt:lpstr>Presentation prepared by Mario G. Forte, PrEP / PEP Navigator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PEP &amp; PrEP – The basics</dc:title>
  <dc:creator>Mario Forte</dc:creator>
  <cp:lastModifiedBy>Mario Forte</cp:lastModifiedBy>
  <cp:revision>14</cp:revision>
  <dcterms:created xsi:type="dcterms:W3CDTF">2020-08-23T18:07:20Z</dcterms:created>
  <dcterms:modified xsi:type="dcterms:W3CDTF">2020-08-27T17:23:37Z</dcterms:modified>
</cp:coreProperties>
</file>